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1" r:id="rId3"/>
    <p:sldId id="270" r:id="rId4"/>
    <p:sldId id="271" r:id="rId5"/>
    <p:sldId id="258" r:id="rId6"/>
    <p:sldId id="275" r:id="rId7"/>
    <p:sldId id="273" r:id="rId8"/>
    <p:sldId id="267" r:id="rId9"/>
    <p:sldId id="268" r:id="rId10"/>
    <p:sldId id="269" r:id="rId11"/>
    <p:sldId id="274" r:id="rId12"/>
    <p:sldId id="276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79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4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3D1C8C-0CA3-DF49-93E1-03053B5C2C81}" type="datetimeFigureOut">
              <a:rPr lang="en-US" smtClean="0"/>
              <a:t>4/5/24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823D5C-3EA0-5244-889D-ADC7E5BB9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513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Questo</a:t>
            </a:r>
            <a:r>
              <a:rPr lang="en-US" dirty="0"/>
              <a:t> </a:t>
            </a:r>
            <a:r>
              <a:rPr lang="en-US" dirty="0" err="1"/>
              <a:t>titolo</a:t>
            </a:r>
            <a:r>
              <a:rPr lang="en-US" dirty="0"/>
              <a:t> </a:t>
            </a:r>
            <a:r>
              <a:rPr lang="en-US" dirty="0" err="1"/>
              <a:t>già</a:t>
            </a:r>
            <a:r>
              <a:rPr lang="en-US" dirty="0"/>
              <a:t> </a:t>
            </a:r>
            <a:r>
              <a:rPr lang="en-US" dirty="0" err="1"/>
              <a:t>mette</a:t>
            </a:r>
            <a:r>
              <a:rPr lang="en-US" dirty="0"/>
              <a:t> in luce le </a:t>
            </a:r>
            <a:r>
              <a:rPr lang="en-US" dirty="0" err="1"/>
              <a:t>nostre</a:t>
            </a:r>
            <a:r>
              <a:rPr lang="en-US" dirty="0"/>
              <a:t> </a:t>
            </a:r>
            <a:r>
              <a:rPr lang="en-US" dirty="0" err="1"/>
              <a:t>traiettorie</a:t>
            </a:r>
            <a:r>
              <a:rPr lang="en-US" dirty="0"/>
              <a:t> di </a:t>
            </a:r>
            <a:r>
              <a:rPr lang="en-US" dirty="0" err="1"/>
              <a:t>analisi</a:t>
            </a:r>
            <a:r>
              <a:rPr lang="en-US" dirty="0"/>
              <a:t> </a:t>
            </a:r>
            <a:r>
              <a:rPr lang="en-US" dirty="0" err="1"/>
              <a:t>principali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, come </a:t>
            </a:r>
            <a:r>
              <a:rPr lang="en-US" dirty="0" err="1"/>
              <a:t>vedremo</a:t>
            </a:r>
            <a:r>
              <a:rPr lang="en-US" dirty="0"/>
              <a:t>, </a:t>
            </a:r>
            <a:r>
              <a:rPr lang="en-US" dirty="0" err="1"/>
              <a:t>toccano</a:t>
            </a:r>
            <a:r>
              <a:rPr lang="en-US" dirty="0"/>
              <a:t> </a:t>
            </a:r>
            <a:r>
              <a:rPr lang="en-US" dirty="0" err="1"/>
              <a:t>sia</a:t>
            </a:r>
            <a:r>
              <a:rPr lang="en-US" dirty="0"/>
              <a:t> il </a:t>
            </a:r>
            <a:r>
              <a:rPr lang="en-US" dirty="0" err="1"/>
              <a:t>versante</a:t>
            </a:r>
            <a:r>
              <a:rPr lang="en-US" dirty="0"/>
              <a:t> del "sentiment" d* </a:t>
            </a:r>
            <a:r>
              <a:rPr lang="en-US" dirty="0" err="1"/>
              <a:t>agricoltor</a:t>
            </a:r>
            <a:r>
              <a:rPr lang="en-US" dirty="0"/>
              <a:t>* rispetto alle </a:t>
            </a:r>
            <a:r>
              <a:rPr lang="en-US" dirty="0" err="1"/>
              <a:t>ultime</a:t>
            </a:r>
            <a:r>
              <a:rPr lang="en-US" dirty="0"/>
              <a:t> </a:t>
            </a:r>
            <a:r>
              <a:rPr lang="en-US" dirty="0" err="1"/>
              <a:t>proteste</a:t>
            </a:r>
            <a:r>
              <a:rPr lang="en-US" dirty="0"/>
              <a:t>, </a:t>
            </a:r>
            <a:r>
              <a:rPr lang="en-US" dirty="0" err="1"/>
              <a:t>sia</a:t>
            </a:r>
            <a:r>
              <a:rPr lang="en-US" dirty="0"/>
              <a:t> le </a:t>
            </a:r>
            <a:r>
              <a:rPr lang="en-US" dirty="0" err="1"/>
              <a:t>ultime</a:t>
            </a:r>
            <a:r>
              <a:rPr lang="en-US" dirty="0"/>
              <a:t> </a:t>
            </a:r>
            <a:r>
              <a:rPr lang="en-US" dirty="0" err="1"/>
              <a:t>politiche</a:t>
            </a:r>
            <a:r>
              <a:rPr lang="en-US" dirty="0"/>
              <a:t> </a:t>
            </a:r>
            <a:r>
              <a:rPr lang="en-US" dirty="0" err="1"/>
              <a:t>agricole</a:t>
            </a:r>
            <a:r>
              <a:rPr lang="en-US" dirty="0"/>
              <a:t> </a:t>
            </a:r>
            <a:r>
              <a:rPr lang="en-US" dirty="0" err="1"/>
              <a:t>promosse</a:t>
            </a:r>
            <a:r>
              <a:rPr lang="en-US" dirty="0"/>
              <a:t> </a:t>
            </a:r>
            <a:r>
              <a:rPr lang="en-US" dirty="0" err="1"/>
              <a:t>dall'unione</a:t>
            </a:r>
            <a:r>
              <a:rPr lang="en-US" dirty="0"/>
              <a:t> </a:t>
            </a:r>
            <a:r>
              <a:rPr lang="en-US" dirty="0" err="1"/>
              <a:t>europea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23D5C-3EA0-5244-889D-ADC7E5BB9D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10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823D5C-3EA0-5244-889D-ADC7E5BB9D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9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596C7B-2D2E-0FCA-B855-7743AB517D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E774246-2AB0-97CB-B674-E8F0448C22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1BB67D4-1DF1-F3ED-FEF6-CB9F2ABFF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F48283-F2E4-CABE-00E8-BDA127FF8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F26AB76-7F5A-BF24-C4C8-73727E731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72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0ED692-B636-FB58-3148-B3E4817AB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925C23E-28AB-8A48-7BC4-CF605270BF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2920C53-8613-2793-52B5-27CAE39B8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3BD16A9-29BE-29FF-CDF2-A203ED14E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CC10B4-4FBC-C798-F320-8C1883E07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109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386EFDB-32E4-239F-DD2D-1AC634C585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23BA036-0D64-4C96-1E08-BD3D13070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C9655B3-6B61-F74C-4C54-DD05404FF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1E7E488-0BF7-6056-0022-F592F9664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562ADA-BE89-24C2-3A46-03CE6D529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8476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892A14-0B33-5A6F-D271-624991D2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DCCDCF-BF08-FC39-4C11-D03D797CA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0049127-1C62-CD96-F6CE-4A410600A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9DF7293-2C9F-0A94-C67E-08683B746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9047222-AE47-EE59-5F9A-B099EB56D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0601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9C2089-E54A-9671-930F-A01B7CBFE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C73CA40-3F86-98CE-6CAB-6B4973995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F3B6BDB-3A9E-9B4A-06F8-24315511C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CC69D59-8B84-3F56-0F3A-68D67414B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D4C4C89-CBED-FD46-FC36-50EE66A3F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9576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FBC76D-33C0-4C9C-3FD2-2E88BF6DC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FC5AFB2-CF86-B969-3F45-6035CC996F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2FF33E7-3F1A-9527-50AF-A83947D57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56DA880-D1D3-F280-F05F-7AEBBF873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E7CE123-0581-066C-BFB1-516833018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AD14FC1-DF9D-20A7-074A-2D1A69347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135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4115C1-3405-A740-BCC9-E589938FB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2E3038-24C8-74F6-3146-CA0E7F30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8B1DACD-9E30-1AD7-BC34-2DDA2F17BF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A66971E-E199-5B1A-9732-3002201EF6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F72FBCC-5782-9B57-EAAC-F1A71DF0DF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B85AC96-A2A4-D986-3870-B8FA26C0C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8BEB2C9-8650-E415-8FEE-195995C48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1F9D7BB-1CDC-8E97-9DA5-ECAF45B21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75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DF4150-7C75-F971-1294-6F4D89B61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BEF287-8062-A14D-71AF-73A97B025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A404E51-D7F1-D932-3178-C911FDC3E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580AD49-0F02-3F6D-2107-BDC187732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9533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50ECCDC-EF04-D9B6-55D5-6CEB14FEE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10485FE-4B18-3A35-36E7-0EC9F365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201F258-4FBC-EA1D-4A46-683A6B8B1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643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948C53-2F79-98BC-B0CB-D4F7CFA2F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FB5E0EE-5096-FFE6-8C20-6137CDC47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F4C708D-8C47-21EA-64C9-428EF2B44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4541550-0613-592D-D3B8-5DC7781B9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BB52BA6-A781-300B-369C-EC190185B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FFD62B1-114A-9865-1D4B-8911E5D96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934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A98DA9-6F15-CF1F-9088-846FDAD8F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07A66C4-455C-739B-16F4-AA9536EBDF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C34D9BE-4085-3B37-15EB-12A9A3FD0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1F238BC-1CDF-A023-3793-580A515F9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330F0C4-4EE6-2E84-6046-F5E85632E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34DDB0D-3559-972E-57DA-234276E88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414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BE398C2-F383-39F7-4030-466244C2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482FDC0-7FFF-7CB7-9B17-625EF0BDA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550DC84-24E4-5AB9-205E-3506CF3474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CFDB8B-1A1C-4E0C-B5F4-2B189654F523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693C2F7-23D7-CB31-E7B7-C2DDB027D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EC6BABA-2AF4-EDD5-EEAD-979427CAC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86E1FF-310F-483A-BAC5-63A51B83BA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379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E311C4-F4BA-FDA5-521E-039043673E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Progress Assessment Presentation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0B6C4EB-0949-56D5-4A47-6BA9ED9045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Group 6</a:t>
            </a:r>
          </a:p>
          <a:p>
            <a:endParaRPr lang="en-GB" dirty="0"/>
          </a:p>
          <a:p>
            <a:r>
              <a:rPr lang="en-GB" dirty="0"/>
              <a:t>Riccardo Conti, Antonio </a:t>
            </a:r>
            <a:r>
              <a:rPr lang="en-GB" dirty="0" err="1"/>
              <a:t>Donnangelo</a:t>
            </a:r>
            <a:r>
              <a:rPr lang="en-GB" dirty="0"/>
              <a:t>, Beatrice Ferrigno, Diego Palombi, Gianluca </a:t>
            </a:r>
            <a:r>
              <a:rPr lang="en-GB" dirty="0" err="1"/>
              <a:t>Regé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5416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B74BAD7-F0FC-4719-A31F-1ABDB621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48215" cy="6857999"/>
          </a:xfrm>
          <a:custGeom>
            <a:avLst/>
            <a:gdLst>
              <a:gd name="connsiteX0" fmla="*/ 0 w 9024730"/>
              <a:gd name="connsiteY0" fmla="*/ 0 h 6857999"/>
              <a:gd name="connsiteX1" fmla="*/ 9024730 w 9024730"/>
              <a:gd name="connsiteY1" fmla="*/ 0 h 6857999"/>
              <a:gd name="connsiteX2" fmla="*/ 9024730 w 9024730"/>
              <a:gd name="connsiteY2" fmla="*/ 2 h 6857999"/>
              <a:gd name="connsiteX3" fmla="*/ 8447016 w 9024730"/>
              <a:gd name="connsiteY3" fmla="*/ 2 h 6857999"/>
              <a:gd name="connsiteX4" fmla="*/ 8441214 w 9024730"/>
              <a:gd name="connsiteY4" fmla="*/ 14562 h 6857999"/>
              <a:gd name="connsiteX5" fmla="*/ 8445389 w 9024730"/>
              <a:gd name="connsiteY5" fmla="*/ 59077 h 6857999"/>
              <a:gd name="connsiteX6" fmla="*/ 8437086 w 9024730"/>
              <a:gd name="connsiteY6" fmla="*/ 107668 h 6857999"/>
              <a:gd name="connsiteX7" fmla="*/ 8458599 w 9024730"/>
              <a:gd name="connsiteY7" fmla="*/ 246136 h 6857999"/>
              <a:gd name="connsiteX8" fmla="*/ 8433237 w 9024730"/>
              <a:gd name="connsiteY8" fmla="*/ 372908 h 6857999"/>
              <a:gd name="connsiteX9" fmla="*/ 8430194 w 9024730"/>
              <a:gd name="connsiteY9" fmla="*/ 450607 h 6857999"/>
              <a:gd name="connsiteX10" fmla="*/ 8443315 w 9024730"/>
              <a:gd name="connsiteY10" fmla="*/ 812800 h 6857999"/>
              <a:gd name="connsiteX11" fmla="*/ 8453042 w 9024730"/>
              <a:gd name="connsiteY11" fmla="*/ 912727 h 6857999"/>
              <a:gd name="connsiteX12" fmla="*/ 8451649 w 9024730"/>
              <a:gd name="connsiteY12" fmla="*/ 989950 h 6857999"/>
              <a:gd name="connsiteX13" fmla="*/ 8455592 w 9024730"/>
              <a:gd name="connsiteY13" fmla="*/ 1141745 h 6857999"/>
              <a:gd name="connsiteX14" fmla="*/ 8470203 w 9024730"/>
              <a:gd name="connsiteY14" fmla="*/ 1265454 h 6857999"/>
              <a:gd name="connsiteX15" fmla="*/ 8499638 w 9024730"/>
              <a:gd name="connsiteY15" fmla="*/ 1385480 h 6857999"/>
              <a:gd name="connsiteX16" fmla="*/ 8518660 w 9024730"/>
              <a:gd name="connsiteY16" fmla="*/ 1458060 h 6857999"/>
              <a:gd name="connsiteX17" fmla="*/ 8539125 w 9024730"/>
              <a:gd name="connsiteY17" fmla="*/ 1513175 h 6857999"/>
              <a:gd name="connsiteX18" fmla="*/ 8570281 w 9024730"/>
              <a:gd name="connsiteY18" fmla="*/ 1570809 h 6857999"/>
              <a:gd name="connsiteX19" fmla="*/ 8605212 w 9024730"/>
              <a:gd name="connsiteY19" fmla="*/ 1638391 h 6857999"/>
              <a:gd name="connsiteX20" fmla="*/ 8626457 w 9024730"/>
              <a:gd name="connsiteY20" fmla="*/ 1742490 h 6857999"/>
              <a:gd name="connsiteX21" fmla="*/ 8654861 w 9024730"/>
              <a:gd name="connsiteY21" fmla="*/ 1818229 h 6857999"/>
              <a:gd name="connsiteX22" fmla="*/ 8648005 w 9024730"/>
              <a:gd name="connsiteY22" fmla="*/ 1862723 h 6857999"/>
              <a:gd name="connsiteX23" fmla="*/ 8654469 w 9024730"/>
              <a:gd name="connsiteY23" fmla="*/ 1917476 h 6857999"/>
              <a:gd name="connsiteX24" fmla="*/ 8649702 w 9024730"/>
              <a:gd name="connsiteY24" fmla="*/ 1972204 h 6857999"/>
              <a:gd name="connsiteX25" fmla="*/ 8656357 w 9024730"/>
              <a:gd name="connsiteY25" fmla="*/ 2054291 h 6857999"/>
              <a:gd name="connsiteX26" fmla="*/ 8648660 w 9024730"/>
              <a:gd name="connsiteY26" fmla="*/ 2227417 h 6857999"/>
              <a:gd name="connsiteX27" fmla="*/ 8607609 w 9024730"/>
              <a:gd name="connsiteY27" fmla="*/ 2510933 h 6857999"/>
              <a:gd name="connsiteX28" fmla="*/ 8608432 w 9024730"/>
              <a:gd name="connsiteY28" fmla="*/ 2741866 h 6857999"/>
              <a:gd name="connsiteX29" fmla="*/ 8619112 w 9024730"/>
              <a:gd name="connsiteY29" fmla="*/ 2864935 h 6857999"/>
              <a:gd name="connsiteX30" fmla="*/ 8627742 w 9024730"/>
              <a:gd name="connsiteY30" fmla="*/ 2950807 h 6857999"/>
              <a:gd name="connsiteX31" fmla="*/ 8611822 w 9024730"/>
              <a:gd name="connsiteY31" fmla="*/ 2978246 h 6857999"/>
              <a:gd name="connsiteX32" fmla="*/ 8608239 w 9024730"/>
              <a:gd name="connsiteY32" fmla="*/ 2995916 h 6857999"/>
              <a:gd name="connsiteX33" fmla="*/ 8598647 w 9024730"/>
              <a:gd name="connsiteY33" fmla="*/ 2998648 h 6857999"/>
              <a:gd name="connsiteX34" fmla="*/ 8587108 w 9024730"/>
              <a:gd name="connsiteY34" fmla="*/ 3023630 h 6857999"/>
              <a:gd name="connsiteX35" fmla="*/ 8577885 w 9024730"/>
              <a:gd name="connsiteY35" fmla="*/ 3096975 h 6857999"/>
              <a:gd name="connsiteX36" fmla="*/ 8557492 w 9024730"/>
              <a:gd name="connsiteY36" fmla="*/ 3216657 h 6857999"/>
              <a:gd name="connsiteX37" fmla="*/ 8560894 w 9024730"/>
              <a:gd name="connsiteY37" fmla="*/ 3310980 h 6857999"/>
              <a:gd name="connsiteX38" fmla="*/ 8547852 w 9024730"/>
              <a:gd name="connsiteY38" fmla="*/ 3344725 h 6857999"/>
              <a:gd name="connsiteX39" fmla="*/ 8535427 w 9024730"/>
              <a:gd name="connsiteY39" fmla="*/ 3393250 h 6857999"/>
              <a:gd name="connsiteX40" fmla="*/ 8520092 w 9024730"/>
              <a:gd name="connsiteY40" fmla="*/ 3514536 h 6857999"/>
              <a:gd name="connsiteX41" fmla="*/ 8497231 w 9024730"/>
              <a:gd name="connsiteY41" fmla="*/ 3686149 h 6857999"/>
              <a:gd name="connsiteX42" fmla="*/ 8489799 w 9024730"/>
              <a:gd name="connsiteY42" fmla="*/ 3692208 h 6857999"/>
              <a:gd name="connsiteX43" fmla="*/ 8475804 w 9024730"/>
              <a:gd name="connsiteY43" fmla="*/ 3776022 h 6857999"/>
              <a:gd name="connsiteX44" fmla="*/ 8471279 w 9024730"/>
              <a:gd name="connsiteY44" fmla="*/ 3977138 h 6857999"/>
              <a:gd name="connsiteX45" fmla="*/ 8408913 w 9024730"/>
              <a:gd name="connsiteY45" fmla="*/ 4222149 h 6857999"/>
              <a:gd name="connsiteX46" fmla="*/ 8402112 w 9024730"/>
              <a:gd name="connsiteY46" fmla="*/ 4364683 h 6857999"/>
              <a:gd name="connsiteX47" fmla="*/ 8393355 w 9024730"/>
              <a:gd name="connsiteY47" fmla="*/ 4462471 h 6857999"/>
              <a:gd name="connsiteX48" fmla="*/ 8376166 w 9024730"/>
              <a:gd name="connsiteY48" fmla="*/ 4574052 h 6857999"/>
              <a:gd name="connsiteX49" fmla="*/ 8341678 w 9024730"/>
              <a:gd name="connsiteY49" fmla="*/ 4667756 h 6857999"/>
              <a:gd name="connsiteX50" fmla="*/ 8273661 w 9024730"/>
              <a:gd name="connsiteY50" fmla="*/ 4799019 h 6857999"/>
              <a:gd name="connsiteX51" fmla="*/ 8256132 w 9024730"/>
              <a:gd name="connsiteY51" fmla="*/ 4849614 h 6857999"/>
              <a:gd name="connsiteX52" fmla="*/ 8226804 w 9024730"/>
              <a:gd name="connsiteY52" fmla="*/ 4919971 h 6857999"/>
              <a:gd name="connsiteX53" fmla="*/ 8171825 w 9024730"/>
              <a:gd name="connsiteY53" fmla="*/ 5010766 h 6857999"/>
              <a:gd name="connsiteX54" fmla="*/ 8143172 w 9024730"/>
              <a:gd name="connsiteY54" fmla="*/ 5088190 h 6857999"/>
              <a:gd name="connsiteX55" fmla="*/ 8126363 w 9024730"/>
              <a:gd name="connsiteY55" fmla="*/ 5143922 h 6857999"/>
              <a:gd name="connsiteX56" fmla="*/ 8103782 w 9024730"/>
              <a:gd name="connsiteY56" fmla="*/ 5284346 h 6857999"/>
              <a:gd name="connsiteX57" fmla="*/ 8084361 w 9024730"/>
              <a:gd name="connsiteY57" fmla="*/ 5390948 h 6857999"/>
              <a:gd name="connsiteX58" fmla="*/ 8062552 w 9024730"/>
              <a:gd name="connsiteY58" fmla="*/ 5470854 h 6857999"/>
              <a:gd name="connsiteX59" fmla="*/ 8057342 w 9024730"/>
              <a:gd name="connsiteY59" fmla="*/ 5529643 h 6857999"/>
              <a:gd name="connsiteX60" fmla="*/ 8044923 w 9024730"/>
              <a:gd name="connsiteY60" fmla="*/ 5597292 h 6857999"/>
              <a:gd name="connsiteX61" fmla="*/ 8035233 w 9024730"/>
              <a:gd name="connsiteY61" fmla="*/ 5608899 h 6857999"/>
              <a:gd name="connsiteX62" fmla="*/ 8018178 w 9024730"/>
              <a:gd name="connsiteY62" fmla="*/ 5684911 h 6857999"/>
              <a:gd name="connsiteX63" fmla="*/ 8018018 w 9024730"/>
              <a:gd name="connsiteY63" fmla="*/ 5755776 h 6857999"/>
              <a:gd name="connsiteX64" fmla="*/ 8008640 w 9024730"/>
              <a:gd name="connsiteY64" fmla="*/ 5889599 h 6857999"/>
              <a:gd name="connsiteX65" fmla="*/ 8013542 w 9024730"/>
              <a:gd name="connsiteY65" fmla="*/ 5989744 h 6857999"/>
              <a:gd name="connsiteX66" fmla="*/ 7980757 w 9024730"/>
              <a:gd name="connsiteY66" fmla="*/ 6084926 h 6857999"/>
              <a:gd name="connsiteX67" fmla="*/ 7975907 w 9024730"/>
              <a:gd name="connsiteY67" fmla="*/ 6346549 h 6857999"/>
              <a:gd name="connsiteX68" fmla="*/ 7974221 w 9024730"/>
              <a:gd name="connsiteY68" fmla="*/ 6527527 h 6857999"/>
              <a:gd name="connsiteX69" fmla="*/ 7979135 w 9024730"/>
              <a:gd name="connsiteY69" fmla="*/ 6627129 h 6857999"/>
              <a:gd name="connsiteX70" fmla="*/ 7979404 w 9024730"/>
              <a:gd name="connsiteY70" fmla="*/ 6694819 h 6857999"/>
              <a:gd name="connsiteX71" fmla="*/ 8009526 w 9024730"/>
              <a:gd name="connsiteY71" fmla="*/ 6765445 h 6857999"/>
              <a:gd name="connsiteX72" fmla="*/ 8018211 w 9024730"/>
              <a:gd name="connsiteY72" fmla="*/ 6844697 h 6857999"/>
              <a:gd name="connsiteX73" fmla="*/ 8019608 w 9024730"/>
              <a:gd name="connsiteY73" fmla="*/ 6857999 h 6857999"/>
              <a:gd name="connsiteX74" fmla="*/ 0 w 9024730"/>
              <a:gd name="connsiteY7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9024730" h="6857999">
                <a:moveTo>
                  <a:pt x="0" y="0"/>
                </a:moveTo>
                <a:lnTo>
                  <a:pt x="9024730" y="0"/>
                </a:lnTo>
                <a:lnTo>
                  <a:pt x="9024730" y="2"/>
                </a:lnTo>
                <a:lnTo>
                  <a:pt x="8447016" y="2"/>
                </a:lnTo>
                <a:lnTo>
                  <a:pt x="8441214" y="14562"/>
                </a:lnTo>
                <a:lnTo>
                  <a:pt x="8445389" y="59077"/>
                </a:lnTo>
                <a:cubicBezTo>
                  <a:pt x="8445971" y="76949"/>
                  <a:pt x="8436504" y="89796"/>
                  <a:pt x="8437086" y="107668"/>
                </a:cubicBezTo>
                <a:cubicBezTo>
                  <a:pt x="8417947" y="138162"/>
                  <a:pt x="8459241" y="201929"/>
                  <a:pt x="8458599" y="246136"/>
                </a:cubicBezTo>
                <a:cubicBezTo>
                  <a:pt x="8457958" y="290343"/>
                  <a:pt x="8471649" y="364179"/>
                  <a:pt x="8433237" y="372908"/>
                </a:cubicBezTo>
                <a:cubicBezTo>
                  <a:pt x="8426916" y="431308"/>
                  <a:pt x="8438389" y="357606"/>
                  <a:pt x="8430194" y="450607"/>
                </a:cubicBezTo>
                <a:cubicBezTo>
                  <a:pt x="8466727" y="551950"/>
                  <a:pt x="8430182" y="787036"/>
                  <a:pt x="8443315" y="812800"/>
                </a:cubicBezTo>
                <a:cubicBezTo>
                  <a:pt x="8478999" y="860799"/>
                  <a:pt x="8435788" y="854953"/>
                  <a:pt x="8453042" y="912727"/>
                </a:cubicBezTo>
                <a:cubicBezTo>
                  <a:pt x="8462900" y="945986"/>
                  <a:pt x="8451223" y="951781"/>
                  <a:pt x="8451649" y="989950"/>
                </a:cubicBezTo>
                <a:cubicBezTo>
                  <a:pt x="8452074" y="1028120"/>
                  <a:pt x="8452500" y="1095828"/>
                  <a:pt x="8455592" y="1141745"/>
                </a:cubicBezTo>
                <a:cubicBezTo>
                  <a:pt x="8458684" y="1187662"/>
                  <a:pt x="8470047" y="1234783"/>
                  <a:pt x="8470203" y="1265454"/>
                </a:cubicBezTo>
                <a:cubicBezTo>
                  <a:pt x="8458947" y="1304052"/>
                  <a:pt x="8496012" y="1370755"/>
                  <a:pt x="8499638" y="1385480"/>
                </a:cubicBezTo>
                <a:cubicBezTo>
                  <a:pt x="8514485" y="1422714"/>
                  <a:pt x="8525070" y="1428103"/>
                  <a:pt x="8518660" y="1458060"/>
                </a:cubicBezTo>
                <a:cubicBezTo>
                  <a:pt x="8518783" y="1468057"/>
                  <a:pt x="8539003" y="1503177"/>
                  <a:pt x="8539125" y="1513175"/>
                </a:cubicBezTo>
                <a:lnTo>
                  <a:pt x="8570281" y="1570809"/>
                </a:lnTo>
                <a:cubicBezTo>
                  <a:pt x="8597636" y="1617136"/>
                  <a:pt x="8594573" y="1601443"/>
                  <a:pt x="8605212" y="1638391"/>
                </a:cubicBezTo>
                <a:cubicBezTo>
                  <a:pt x="8629645" y="1719640"/>
                  <a:pt x="8613884" y="1715203"/>
                  <a:pt x="8626457" y="1742490"/>
                </a:cubicBezTo>
                <a:lnTo>
                  <a:pt x="8654861" y="1818229"/>
                </a:lnTo>
                <a:cubicBezTo>
                  <a:pt x="8657202" y="1824059"/>
                  <a:pt x="8651899" y="1851211"/>
                  <a:pt x="8648005" y="1862723"/>
                </a:cubicBezTo>
                <a:lnTo>
                  <a:pt x="8654469" y="1917476"/>
                </a:lnTo>
                <a:lnTo>
                  <a:pt x="8649702" y="1972204"/>
                </a:lnTo>
                <a:cubicBezTo>
                  <a:pt x="8652251" y="1979569"/>
                  <a:pt x="8651461" y="2048203"/>
                  <a:pt x="8656357" y="2054291"/>
                </a:cubicBezTo>
                <a:cubicBezTo>
                  <a:pt x="8672645" y="2141657"/>
                  <a:pt x="8632397" y="2189849"/>
                  <a:pt x="8648660" y="2227417"/>
                </a:cubicBezTo>
                <a:cubicBezTo>
                  <a:pt x="8639941" y="2317591"/>
                  <a:pt x="8613796" y="2407644"/>
                  <a:pt x="8607609" y="2510933"/>
                </a:cubicBezTo>
                <a:cubicBezTo>
                  <a:pt x="8633490" y="2597916"/>
                  <a:pt x="8602674" y="2649734"/>
                  <a:pt x="8608432" y="2741866"/>
                </a:cubicBezTo>
                <a:cubicBezTo>
                  <a:pt x="8630300" y="2779815"/>
                  <a:pt x="8631929" y="2817058"/>
                  <a:pt x="8619112" y="2864935"/>
                </a:cubicBezTo>
                <a:cubicBezTo>
                  <a:pt x="8655820" y="2860552"/>
                  <a:pt x="8588374" y="2937673"/>
                  <a:pt x="8627742" y="2950807"/>
                </a:cubicBezTo>
                <a:lnTo>
                  <a:pt x="8611822" y="2978246"/>
                </a:lnTo>
                <a:lnTo>
                  <a:pt x="8608239" y="2995916"/>
                </a:lnTo>
                <a:lnTo>
                  <a:pt x="8598647" y="2998648"/>
                </a:lnTo>
                <a:lnTo>
                  <a:pt x="8587108" y="3023630"/>
                </a:lnTo>
                <a:cubicBezTo>
                  <a:pt x="8584111" y="3033333"/>
                  <a:pt x="8577413" y="3084375"/>
                  <a:pt x="8577885" y="3096975"/>
                </a:cubicBezTo>
                <a:cubicBezTo>
                  <a:pt x="8594321" y="3142205"/>
                  <a:pt x="8535131" y="3160433"/>
                  <a:pt x="8557492" y="3216657"/>
                </a:cubicBezTo>
                <a:cubicBezTo>
                  <a:pt x="8562518" y="3237178"/>
                  <a:pt x="8573573" y="3299737"/>
                  <a:pt x="8560894" y="3310980"/>
                </a:cubicBezTo>
                <a:cubicBezTo>
                  <a:pt x="8557601" y="3323902"/>
                  <a:pt x="8561083" y="3339340"/>
                  <a:pt x="8547852" y="3344725"/>
                </a:cubicBezTo>
                <a:cubicBezTo>
                  <a:pt x="8531788" y="3353908"/>
                  <a:pt x="8553430" y="3400659"/>
                  <a:pt x="8535427" y="3393250"/>
                </a:cubicBezTo>
                <a:cubicBezTo>
                  <a:pt x="8550195" y="3426421"/>
                  <a:pt x="8529553" y="3487753"/>
                  <a:pt x="8520092" y="3514536"/>
                </a:cubicBezTo>
                <a:cubicBezTo>
                  <a:pt x="8513726" y="3563353"/>
                  <a:pt x="8500070" y="3650327"/>
                  <a:pt x="8497231" y="3686149"/>
                </a:cubicBezTo>
                <a:cubicBezTo>
                  <a:pt x="8494574" y="3687657"/>
                  <a:pt x="8493370" y="3677229"/>
                  <a:pt x="8489799" y="3692208"/>
                </a:cubicBezTo>
                <a:cubicBezTo>
                  <a:pt x="8486228" y="3707187"/>
                  <a:pt x="8465938" y="3757479"/>
                  <a:pt x="8475804" y="3776022"/>
                </a:cubicBezTo>
                <a:cubicBezTo>
                  <a:pt x="8441061" y="3875691"/>
                  <a:pt x="8487451" y="3939839"/>
                  <a:pt x="8471279" y="3977138"/>
                </a:cubicBezTo>
                <a:cubicBezTo>
                  <a:pt x="8465599" y="4067300"/>
                  <a:pt x="8419685" y="4164564"/>
                  <a:pt x="8408913" y="4222149"/>
                </a:cubicBezTo>
                <a:cubicBezTo>
                  <a:pt x="8403583" y="4287917"/>
                  <a:pt x="8398240" y="4339232"/>
                  <a:pt x="8402112" y="4364683"/>
                </a:cubicBezTo>
                <a:lnTo>
                  <a:pt x="8393355" y="4462471"/>
                </a:lnTo>
                <a:cubicBezTo>
                  <a:pt x="8396004" y="4503329"/>
                  <a:pt x="8376320" y="4548111"/>
                  <a:pt x="8376166" y="4574052"/>
                </a:cubicBezTo>
                <a:cubicBezTo>
                  <a:pt x="8369380" y="4670665"/>
                  <a:pt x="8352302" y="4649921"/>
                  <a:pt x="8341678" y="4667756"/>
                </a:cubicBezTo>
                <a:cubicBezTo>
                  <a:pt x="8320864" y="4705850"/>
                  <a:pt x="8290794" y="4758928"/>
                  <a:pt x="8273661" y="4799019"/>
                </a:cubicBezTo>
                <a:cubicBezTo>
                  <a:pt x="8254323" y="4834076"/>
                  <a:pt x="8262378" y="4811645"/>
                  <a:pt x="8256132" y="4849614"/>
                </a:cubicBezTo>
                <a:cubicBezTo>
                  <a:pt x="8239320" y="4853334"/>
                  <a:pt x="8207060" y="4883089"/>
                  <a:pt x="8226804" y="4919971"/>
                </a:cubicBezTo>
                <a:lnTo>
                  <a:pt x="8171825" y="5010766"/>
                </a:lnTo>
                <a:cubicBezTo>
                  <a:pt x="8150097" y="4983259"/>
                  <a:pt x="8165842" y="5107656"/>
                  <a:pt x="8143172" y="5088190"/>
                </a:cubicBezTo>
                <a:cubicBezTo>
                  <a:pt x="8128060" y="5102008"/>
                  <a:pt x="8138350" y="5118851"/>
                  <a:pt x="8126363" y="5143922"/>
                </a:cubicBezTo>
                <a:cubicBezTo>
                  <a:pt x="8116335" y="5192745"/>
                  <a:pt x="8111851" y="5226225"/>
                  <a:pt x="8103782" y="5284346"/>
                </a:cubicBezTo>
                <a:cubicBezTo>
                  <a:pt x="8101016" y="5338386"/>
                  <a:pt x="8095811" y="5337325"/>
                  <a:pt x="8084361" y="5390948"/>
                </a:cubicBezTo>
                <a:cubicBezTo>
                  <a:pt x="8082912" y="5429655"/>
                  <a:pt x="8063705" y="5449508"/>
                  <a:pt x="8062552" y="5470854"/>
                </a:cubicBezTo>
                <a:cubicBezTo>
                  <a:pt x="8086776" y="5526328"/>
                  <a:pt x="8037513" y="5496377"/>
                  <a:pt x="8057342" y="5529643"/>
                </a:cubicBezTo>
                <a:cubicBezTo>
                  <a:pt x="8050653" y="5550879"/>
                  <a:pt x="8055939" y="5587444"/>
                  <a:pt x="8044923" y="5597292"/>
                </a:cubicBezTo>
                <a:lnTo>
                  <a:pt x="8035233" y="5608899"/>
                </a:lnTo>
                <a:cubicBezTo>
                  <a:pt x="8030775" y="5623501"/>
                  <a:pt x="8021047" y="5660431"/>
                  <a:pt x="8018178" y="5684911"/>
                </a:cubicBezTo>
                <a:cubicBezTo>
                  <a:pt x="8005590" y="5692608"/>
                  <a:pt x="8011744" y="5734344"/>
                  <a:pt x="8018018" y="5755776"/>
                </a:cubicBezTo>
                <a:cubicBezTo>
                  <a:pt x="8019409" y="5792777"/>
                  <a:pt x="7989082" y="5848613"/>
                  <a:pt x="8008640" y="5889599"/>
                </a:cubicBezTo>
                <a:cubicBezTo>
                  <a:pt x="8011480" y="5932097"/>
                  <a:pt x="8009486" y="5940901"/>
                  <a:pt x="8013542" y="5989744"/>
                </a:cubicBezTo>
                <a:cubicBezTo>
                  <a:pt x="8022089" y="6020787"/>
                  <a:pt x="7982918" y="6024963"/>
                  <a:pt x="7980757" y="6084926"/>
                </a:cubicBezTo>
                <a:cubicBezTo>
                  <a:pt x="7974117" y="6134231"/>
                  <a:pt x="7999371" y="6240432"/>
                  <a:pt x="7975907" y="6346549"/>
                </a:cubicBezTo>
                <a:cubicBezTo>
                  <a:pt x="7987225" y="6409741"/>
                  <a:pt x="7980509" y="6468689"/>
                  <a:pt x="7974221" y="6527527"/>
                </a:cubicBezTo>
                <a:cubicBezTo>
                  <a:pt x="7955361" y="6585667"/>
                  <a:pt x="7987786" y="6579284"/>
                  <a:pt x="7979135" y="6627129"/>
                </a:cubicBezTo>
                <a:cubicBezTo>
                  <a:pt x="7983057" y="6635153"/>
                  <a:pt x="7984986" y="6697665"/>
                  <a:pt x="7979404" y="6694819"/>
                </a:cubicBezTo>
                <a:cubicBezTo>
                  <a:pt x="7981755" y="6716947"/>
                  <a:pt x="8003903" y="6732844"/>
                  <a:pt x="8009526" y="6765445"/>
                </a:cubicBezTo>
                <a:cubicBezTo>
                  <a:pt x="8011113" y="6776325"/>
                  <a:pt x="8014662" y="6810511"/>
                  <a:pt x="8018211" y="6844697"/>
                </a:cubicBezTo>
                <a:lnTo>
                  <a:pt x="801960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B61433-CEF7-DEBF-206A-72957D508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9"/>
            <a:ext cx="6836927" cy="13228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Dati</a:t>
            </a:r>
            <a:r>
              <a:rPr lang="en-US" dirty="0"/>
              <a:t> non </a:t>
            </a:r>
            <a:r>
              <a:rPr lang="en-US" dirty="0" err="1"/>
              <a:t>strutturati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F3E804F-CEE8-CB30-43C2-4DEDC171B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37034" y="2194102"/>
            <a:ext cx="6447103" cy="1490394"/>
          </a:xfr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0" indent="0">
              <a:buNone/>
            </a:pPr>
            <a:r>
              <a:rPr lang="en-US" sz="2000" dirty="0" err="1"/>
              <a:t>Faremo</a:t>
            </a:r>
            <a:r>
              <a:rPr lang="en-US" sz="2000" dirty="0"/>
              <a:t> scraping </a:t>
            </a:r>
            <a:r>
              <a:rPr lang="en-US" sz="2000" dirty="0" err="1"/>
              <a:t>anche</a:t>
            </a:r>
            <a:r>
              <a:rPr lang="en-US" sz="2000" dirty="0"/>
              <a:t> </a:t>
            </a:r>
            <a:r>
              <a:rPr lang="en-US" sz="2000" dirty="0" err="1"/>
              <a:t>sugli</a:t>
            </a:r>
            <a:r>
              <a:rPr lang="en-US" sz="2000" dirty="0"/>
              <a:t> </a:t>
            </a:r>
            <a:r>
              <a:rPr lang="en-US" sz="2000" dirty="0" err="1"/>
              <a:t>archivi</a:t>
            </a:r>
            <a:r>
              <a:rPr lang="en-US" sz="2000" dirty="0"/>
              <a:t> </a:t>
            </a:r>
            <a:r>
              <a:rPr lang="en-US" sz="2000" dirty="0" err="1"/>
              <a:t>dell’Unione</a:t>
            </a:r>
            <a:r>
              <a:rPr lang="en-US" sz="2000" dirty="0"/>
              <a:t> </a:t>
            </a:r>
            <a:r>
              <a:rPr lang="en-US" sz="2000" dirty="0" err="1"/>
              <a:t>Europea</a:t>
            </a:r>
            <a:r>
              <a:rPr lang="en-US" sz="2000" dirty="0"/>
              <a:t> per </a:t>
            </a:r>
            <a:r>
              <a:rPr lang="en-US" sz="2000" dirty="0" err="1"/>
              <a:t>recuperare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verbali</a:t>
            </a:r>
            <a:r>
              <a:rPr lang="en-US" sz="2000" dirty="0"/>
              <a:t> </a:t>
            </a:r>
            <a:r>
              <a:rPr lang="en-US" sz="2000" dirty="0" err="1"/>
              <a:t>delle</a:t>
            </a:r>
            <a:r>
              <a:rPr lang="en-US" sz="2000" dirty="0"/>
              <a:t> </a:t>
            </a:r>
            <a:r>
              <a:rPr lang="en-US" sz="2000" dirty="0" err="1"/>
              <a:t>sedute</a:t>
            </a:r>
            <a:r>
              <a:rPr lang="en-US" sz="2000" dirty="0"/>
              <a:t> </a:t>
            </a:r>
            <a:r>
              <a:rPr lang="en-US" sz="2000" dirty="0" err="1"/>
              <a:t>parlamentari</a:t>
            </a:r>
            <a:r>
              <a:rPr lang="en-US" sz="2000" dirty="0"/>
              <a:t> </a:t>
            </a:r>
            <a:r>
              <a:rPr lang="en-US" sz="2000" dirty="0" err="1"/>
              <a:t>sul</a:t>
            </a:r>
            <a:r>
              <a:rPr lang="en-US" sz="2000" dirty="0"/>
              <a:t> </a:t>
            </a:r>
            <a:r>
              <a:rPr lang="en-US" sz="2000" dirty="0" err="1"/>
              <a:t>tema</a:t>
            </a:r>
            <a:r>
              <a:rPr lang="en-US" sz="2000" dirty="0"/>
              <a:t> del Green Deal, PAC e </a:t>
            </a:r>
            <a:r>
              <a:rPr lang="en-US" sz="2000" dirty="0" err="1"/>
              <a:t>agroalimentare</a:t>
            </a:r>
            <a:r>
              <a:rPr lang="en-US" sz="2000" dirty="0"/>
              <a:t>. Il fine </a:t>
            </a:r>
            <a:r>
              <a:rPr lang="en-US" sz="2000" dirty="0" err="1"/>
              <a:t>è</a:t>
            </a:r>
            <a:r>
              <a:rPr lang="en-US" sz="2000" dirty="0"/>
              <a:t> </a:t>
            </a:r>
            <a:r>
              <a:rPr lang="en-US" sz="2000" dirty="0" err="1"/>
              <a:t>quello</a:t>
            </a:r>
            <a:r>
              <a:rPr lang="en-US" sz="2000" dirty="0"/>
              <a:t> di: </a:t>
            </a:r>
          </a:p>
          <a:p>
            <a:pPr marL="0" indent="0">
              <a:buNone/>
            </a:pPr>
            <a:endParaRPr lang="en-US" sz="2000" dirty="0"/>
          </a:p>
          <a:p>
            <a:pPr lvl="1"/>
            <a:r>
              <a:rPr lang="en-US" sz="1600" dirty="0" err="1"/>
              <a:t>Capire</a:t>
            </a:r>
            <a:r>
              <a:rPr lang="en-US" sz="1600" dirty="0"/>
              <a:t> come il </a:t>
            </a:r>
            <a:r>
              <a:rPr lang="en-US" sz="1600" dirty="0" err="1"/>
              <a:t>discorso</a:t>
            </a:r>
            <a:r>
              <a:rPr lang="en-US" sz="1600" dirty="0"/>
              <a:t> </a:t>
            </a:r>
            <a:r>
              <a:rPr lang="en-US" sz="1600" dirty="0" err="1"/>
              <a:t>intorno</a:t>
            </a:r>
            <a:r>
              <a:rPr lang="en-US" sz="1600" dirty="0"/>
              <a:t> al </a:t>
            </a:r>
            <a:r>
              <a:rPr lang="en-US" sz="1600" dirty="0" err="1"/>
              <a:t>tema</a:t>
            </a:r>
            <a:r>
              <a:rPr lang="en-US" sz="1600" dirty="0"/>
              <a:t> </a:t>
            </a:r>
            <a:r>
              <a:rPr lang="en-US" sz="1600" dirty="0" err="1"/>
              <a:t>è</a:t>
            </a:r>
            <a:r>
              <a:rPr lang="en-US" sz="1600" dirty="0"/>
              <a:t> </a:t>
            </a:r>
            <a:r>
              <a:rPr lang="en-US" sz="1600" dirty="0" err="1"/>
              <a:t>costruito</a:t>
            </a:r>
            <a:r>
              <a:rPr lang="en-US" sz="1600" dirty="0"/>
              <a:t> in UE.</a:t>
            </a:r>
          </a:p>
          <a:p>
            <a:pPr lvl="1"/>
            <a:r>
              <a:rPr lang="en-US" sz="1600" dirty="0" err="1"/>
              <a:t>Particolare</a:t>
            </a:r>
            <a:r>
              <a:rPr lang="en-US" sz="1600" dirty="0"/>
              <a:t> </a:t>
            </a:r>
            <a:r>
              <a:rPr lang="en-US" sz="1600" dirty="0" err="1"/>
              <a:t>attenzione</a:t>
            </a:r>
            <a:r>
              <a:rPr lang="en-US" sz="1600" dirty="0"/>
              <a:t> al EPP.</a:t>
            </a:r>
          </a:p>
          <a:p>
            <a:pPr lvl="1"/>
            <a:r>
              <a:rPr lang="en-US" sz="1600" dirty="0" err="1"/>
              <a:t>Costruire</a:t>
            </a:r>
            <a:r>
              <a:rPr lang="en-US" sz="1600" dirty="0"/>
              <a:t> un </a:t>
            </a:r>
            <a:r>
              <a:rPr lang="en-US" sz="1600" dirty="0" err="1"/>
              <a:t>classificatore</a:t>
            </a:r>
            <a:r>
              <a:rPr lang="en-US" sz="1600" dirty="0"/>
              <a:t> </a:t>
            </a:r>
            <a:r>
              <a:rPr lang="en-US" sz="1600" dirty="0" err="1"/>
              <a:t>che</a:t>
            </a:r>
            <a:r>
              <a:rPr lang="en-US" sz="1600" dirty="0"/>
              <a:t> individua </a:t>
            </a:r>
            <a:r>
              <a:rPr lang="en-US" sz="1600" dirty="0" err="1"/>
              <a:t>l’appartenenza</a:t>
            </a:r>
            <a:r>
              <a:rPr lang="en-US" sz="1600" dirty="0"/>
              <a:t> </a:t>
            </a:r>
            <a:r>
              <a:rPr lang="en-US" sz="1600" dirty="0" err="1"/>
              <a:t>politica</a:t>
            </a:r>
            <a:r>
              <a:rPr lang="en-US" sz="1600" dirty="0"/>
              <a:t>. </a:t>
            </a:r>
          </a:p>
          <a:p>
            <a:pPr marL="457200" lvl="1" indent="0">
              <a:buNone/>
            </a:pPr>
            <a:endParaRPr lang="en-US" sz="1600" dirty="0"/>
          </a:p>
          <a:p>
            <a:pPr marL="457200" lvl="1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6" name="Content Placeholder 5" descr="A blue flag with a circle and stars&#10;&#10;Description automatically generated">
            <a:extLst>
              <a:ext uri="{FF2B5EF4-FFF2-40B4-BE49-F238E27FC236}">
                <a16:creationId xmlns:a16="http://schemas.microsoft.com/office/drawing/2014/main" id="{E29CFB71-7488-3BD9-766F-2A5D669D7F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16" b="23705"/>
          <a:stretch/>
        </p:blipFill>
        <p:spPr>
          <a:xfrm>
            <a:off x="9115504" y="826780"/>
            <a:ext cx="2336659" cy="1527685"/>
          </a:xfrm>
          <a:prstGeom prst="rect">
            <a:avLst/>
          </a:prstGeom>
        </p:spPr>
      </p:pic>
      <p:pic>
        <p:nvPicPr>
          <p:cNvPr id="10" name="Picture 9" descr="A map of the united states&#10;&#10;Description automatically generated">
            <a:extLst>
              <a:ext uri="{FF2B5EF4-FFF2-40B4-BE49-F238E27FC236}">
                <a16:creationId xmlns:a16="http://schemas.microsoft.com/office/drawing/2014/main" id="{4F795805-6567-18E2-514A-016F915D4F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2" r="-4" b="10418"/>
          <a:stretch/>
        </p:blipFill>
        <p:spPr>
          <a:xfrm>
            <a:off x="9134084" y="2669970"/>
            <a:ext cx="2299500" cy="1527685"/>
          </a:xfrm>
          <a:prstGeom prst="rect">
            <a:avLst/>
          </a:prstGeom>
        </p:spPr>
      </p:pic>
      <p:pic>
        <p:nvPicPr>
          <p:cNvPr id="8" name="Content Placeholder 7" descr="A pile of newspapers with different headlines&#10;&#10;Description automatically generated">
            <a:extLst>
              <a:ext uri="{FF2B5EF4-FFF2-40B4-BE49-F238E27FC236}">
                <a16:creationId xmlns:a16="http://schemas.microsoft.com/office/drawing/2014/main" id="{767F8E75-1E70-B321-7D7F-572D7056B0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399" b="-4"/>
          <a:stretch/>
        </p:blipFill>
        <p:spPr>
          <a:xfrm>
            <a:off x="9113358" y="4513160"/>
            <a:ext cx="2340950" cy="1527685"/>
          </a:xfrm>
          <a:prstGeom prst="rect">
            <a:avLst/>
          </a:prstGeom>
        </p:spPr>
      </p:pic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AB78A8E1-7479-F1E7-07F4-31364CD02A30}"/>
              </a:ext>
            </a:extLst>
          </p:cNvPr>
          <p:cNvSpPr txBox="1">
            <a:spLocks/>
          </p:cNvSpPr>
          <p:nvPr/>
        </p:nvSpPr>
        <p:spPr>
          <a:xfrm>
            <a:off x="1137033" y="3944472"/>
            <a:ext cx="6447103" cy="100016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Lo scraping di </a:t>
            </a:r>
            <a:r>
              <a:rPr lang="en-US" sz="2000" dirty="0" err="1"/>
              <a:t>quotidiani</a:t>
            </a:r>
            <a:r>
              <a:rPr lang="en-US" sz="2000" dirty="0"/>
              <a:t> ci </a:t>
            </a:r>
            <a:r>
              <a:rPr lang="en-US" sz="2000" dirty="0" err="1"/>
              <a:t>permetterà</a:t>
            </a:r>
            <a:r>
              <a:rPr lang="en-US" sz="2000" dirty="0"/>
              <a:t> di: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lvl="1"/>
            <a:r>
              <a:rPr lang="en-US" sz="1600" dirty="0" err="1"/>
              <a:t>Capire</a:t>
            </a:r>
            <a:r>
              <a:rPr lang="en-US" sz="1600" dirty="0"/>
              <a:t> come il </a:t>
            </a:r>
            <a:r>
              <a:rPr lang="en-US" sz="1600" dirty="0" err="1"/>
              <a:t>tema</a:t>
            </a:r>
            <a:r>
              <a:rPr lang="en-US" sz="1600" dirty="0"/>
              <a:t> </a:t>
            </a:r>
            <a:r>
              <a:rPr lang="en-US" sz="1600" dirty="0" err="1"/>
              <a:t>è</a:t>
            </a:r>
            <a:r>
              <a:rPr lang="en-US" sz="1600" dirty="0"/>
              <a:t> </a:t>
            </a:r>
            <a:r>
              <a:rPr lang="en-US" sz="1600" dirty="0" err="1"/>
              <a:t>rappresentato</a:t>
            </a:r>
            <a:r>
              <a:rPr lang="en-US" sz="1600" dirty="0"/>
              <a:t> </a:t>
            </a:r>
            <a:r>
              <a:rPr lang="en-US" sz="1600" dirty="0" err="1"/>
              <a:t>dai</a:t>
            </a:r>
            <a:r>
              <a:rPr lang="en-US" sz="1600" dirty="0"/>
              <a:t> </a:t>
            </a:r>
            <a:r>
              <a:rPr lang="en-US" sz="1600" dirty="0" err="1"/>
              <a:t>giornali</a:t>
            </a:r>
            <a:r>
              <a:rPr lang="en-US" sz="1600" dirty="0"/>
              <a:t>.</a:t>
            </a:r>
          </a:p>
          <a:p>
            <a:pPr lvl="1"/>
            <a:r>
              <a:rPr lang="en-US" sz="1600" dirty="0" err="1"/>
              <a:t>Aiutarci</a:t>
            </a:r>
            <a:r>
              <a:rPr lang="en-US" sz="1600" dirty="0"/>
              <a:t> </a:t>
            </a:r>
            <a:r>
              <a:rPr lang="en-US" sz="1600" dirty="0" err="1"/>
              <a:t>nella</a:t>
            </a:r>
            <a:r>
              <a:rPr lang="en-US" sz="1600" dirty="0"/>
              <a:t> </a:t>
            </a:r>
            <a:r>
              <a:rPr lang="en-US" sz="1600" dirty="0" err="1"/>
              <a:t>mappatura</a:t>
            </a:r>
            <a:r>
              <a:rPr lang="en-US" sz="1600" dirty="0"/>
              <a:t> </a:t>
            </a:r>
            <a:r>
              <a:rPr lang="en-US" sz="1600" dirty="0" err="1"/>
              <a:t>delle</a:t>
            </a:r>
            <a:r>
              <a:rPr lang="en-US" sz="1600" dirty="0"/>
              <a:t> </a:t>
            </a:r>
            <a:r>
              <a:rPr lang="en-US" sz="1600" dirty="0" err="1"/>
              <a:t>proteste</a:t>
            </a:r>
            <a:r>
              <a:rPr lang="en-US" sz="1600" dirty="0"/>
              <a:t>.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16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F3E50B69-4432-379F-6DE4-AB16F57662C0}"/>
              </a:ext>
            </a:extLst>
          </p:cNvPr>
          <p:cNvSpPr txBox="1">
            <a:spLocks/>
          </p:cNvSpPr>
          <p:nvPr/>
        </p:nvSpPr>
        <p:spPr>
          <a:xfrm>
            <a:off x="1137033" y="5177714"/>
            <a:ext cx="6285743" cy="144720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 err="1"/>
              <a:t>Ricorreremo</a:t>
            </a:r>
            <a:r>
              <a:rPr lang="en-US" sz="2000" dirty="0"/>
              <a:t> </a:t>
            </a:r>
            <a:r>
              <a:rPr lang="en-US" sz="2000" dirty="0" err="1"/>
              <a:t>all’analisi</a:t>
            </a:r>
            <a:r>
              <a:rPr lang="en-US" sz="2000" dirty="0"/>
              <a:t> </a:t>
            </a:r>
            <a:r>
              <a:rPr lang="en-US" sz="2000" dirty="0" err="1"/>
              <a:t>delle</a:t>
            </a:r>
            <a:r>
              <a:rPr lang="en-US" sz="2000" dirty="0"/>
              <a:t> </a:t>
            </a:r>
            <a:r>
              <a:rPr lang="en-US" sz="2000" dirty="0" err="1"/>
              <a:t>immagini</a:t>
            </a:r>
            <a:r>
              <a:rPr lang="en-US" sz="2000" dirty="0"/>
              <a:t> </a:t>
            </a:r>
            <a:r>
              <a:rPr lang="en-US" sz="2000" dirty="0" err="1"/>
              <a:t>satellitari</a:t>
            </a:r>
            <a:r>
              <a:rPr lang="en-US" sz="2000" dirty="0"/>
              <a:t> per: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lvl="1"/>
            <a:r>
              <a:rPr lang="en-US" sz="1600" dirty="0" err="1"/>
              <a:t>Capire</a:t>
            </a:r>
            <a:r>
              <a:rPr lang="en-US" sz="1600" dirty="0"/>
              <a:t> com e </a:t>
            </a:r>
            <a:r>
              <a:rPr lang="en-US" sz="1600" dirty="0" err="1"/>
              <a:t>quanto</a:t>
            </a:r>
            <a:r>
              <a:rPr lang="en-US" sz="1600" dirty="0"/>
              <a:t> </a:t>
            </a:r>
            <a:r>
              <a:rPr lang="en-US" sz="1600" dirty="0" err="1"/>
              <a:t>è</a:t>
            </a:r>
            <a:r>
              <a:rPr lang="en-US" sz="1600" dirty="0"/>
              <a:t> cambiata la SAU </a:t>
            </a:r>
            <a:r>
              <a:rPr lang="en-US" sz="1600" dirty="0" err="1"/>
              <a:t>negli</a:t>
            </a:r>
            <a:r>
              <a:rPr lang="en-US" sz="1600" dirty="0"/>
              <a:t> </a:t>
            </a:r>
            <a:r>
              <a:rPr lang="en-US" sz="1600" dirty="0" err="1"/>
              <a:t>ultimi</a:t>
            </a:r>
            <a:r>
              <a:rPr lang="en-US" sz="1600" dirty="0"/>
              <a:t> anni. </a:t>
            </a:r>
          </a:p>
          <a:p>
            <a:pPr lvl="1"/>
            <a:r>
              <a:rPr lang="en-US" sz="1600" dirty="0" err="1"/>
              <a:t>Confrontare</a:t>
            </a:r>
            <a:r>
              <a:rPr lang="en-US" sz="1600" dirty="0"/>
              <a:t> la </a:t>
            </a:r>
            <a:r>
              <a:rPr lang="en-US" sz="1600" dirty="0" err="1"/>
              <a:t>mappa</a:t>
            </a:r>
            <a:r>
              <a:rPr lang="en-US" sz="1600" dirty="0"/>
              <a:t> </a:t>
            </a:r>
            <a:r>
              <a:rPr lang="en-US" sz="1600" dirty="0" err="1"/>
              <a:t>delle</a:t>
            </a:r>
            <a:r>
              <a:rPr lang="en-US" sz="1600" dirty="0"/>
              <a:t> </a:t>
            </a:r>
            <a:r>
              <a:rPr lang="en-US" sz="1600" dirty="0" err="1"/>
              <a:t>proteste</a:t>
            </a:r>
            <a:r>
              <a:rPr lang="en-US" sz="1600" dirty="0"/>
              <a:t>: </a:t>
            </a:r>
            <a:r>
              <a:rPr lang="en-US" sz="1600" dirty="0" err="1"/>
              <a:t>si</a:t>
            </a:r>
            <a:r>
              <a:rPr lang="en-US" sz="1600" dirty="0"/>
              <a:t> </a:t>
            </a:r>
            <a:r>
              <a:rPr lang="en-US" sz="1600" dirty="0" err="1"/>
              <a:t>concentrano</a:t>
            </a:r>
            <a:r>
              <a:rPr lang="en-US" sz="1600" dirty="0"/>
              <a:t> </a:t>
            </a:r>
            <a:r>
              <a:rPr lang="en-US" sz="1600" dirty="0" err="1"/>
              <a:t>nelle</a:t>
            </a:r>
            <a:r>
              <a:rPr lang="en-US" sz="1600" dirty="0"/>
              <a:t> </a:t>
            </a:r>
            <a:r>
              <a:rPr lang="en-US" sz="1600" dirty="0" err="1"/>
              <a:t>aree</a:t>
            </a:r>
            <a:r>
              <a:rPr lang="en-US" sz="1600" dirty="0"/>
              <a:t> </a:t>
            </a:r>
            <a:r>
              <a:rPr lang="en-US" sz="1600" dirty="0" err="1"/>
              <a:t>che</a:t>
            </a:r>
            <a:r>
              <a:rPr lang="en-US" sz="1600" dirty="0"/>
              <a:t> </a:t>
            </a:r>
            <a:r>
              <a:rPr lang="en-US" sz="1600" dirty="0" err="1"/>
              <a:t>sono</a:t>
            </a:r>
            <a:r>
              <a:rPr lang="en-US" sz="1600" dirty="0"/>
              <a:t> state sempre </a:t>
            </a:r>
            <a:r>
              <a:rPr lang="en-US" sz="1600" dirty="0" err="1"/>
              <a:t>più</a:t>
            </a:r>
            <a:r>
              <a:rPr lang="en-US" sz="1600" dirty="0"/>
              <a:t> </a:t>
            </a:r>
            <a:r>
              <a:rPr lang="en-US" sz="1600" dirty="0" err="1"/>
              <a:t>inpiegate</a:t>
            </a:r>
            <a:r>
              <a:rPr lang="en-US" sz="1600" dirty="0"/>
              <a:t> </a:t>
            </a:r>
            <a:r>
              <a:rPr lang="en-US" sz="1600" dirty="0" err="1"/>
              <a:t>nell’agricoltura</a:t>
            </a:r>
            <a:r>
              <a:rPr lang="en-US" sz="1600" dirty="0"/>
              <a:t>?</a:t>
            </a:r>
          </a:p>
          <a:p>
            <a:pPr lvl="1"/>
            <a:r>
              <a:rPr lang="en-US" sz="1600" dirty="0" err="1"/>
              <a:t>Costruire</a:t>
            </a:r>
            <a:r>
              <a:rPr lang="en-US" sz="1600" dirty="0"/>
              <a:t> un </a:t>
            </a:r>
            <a:r>
              <a:rPr lang="en-US" sz="1600" dirty="0" err="1"/>
              <a:t>modello</a:t>
            </a:r>
            <a:r>
              <a:rPr lang="en-US" sz="1600" dirty="0"/>
              <a:t> </a:t>
            </a:r>
            <a:r>
              <a:rPr lang="en-US" sz="1600" dirty="0" err="1"/>
              <a:t>che</a:t>
            </a:r>
            <a:r>
              <a:rPr lang="en-US" sz="1600" dirty="0"/>
              <a:t> ci </a:t>
            </a:r>
            <a:r>
              <a:rPr lang="en-US" sz="1600" dirty="0" err="1"/>
              <a:t>permetta</a:t>
            </a:r>
            <a:r>
              <a:rPr lang="en-US" sz="1600" dirty="0"/>
              <a:t> di </a:t>
            </a:r>
            <a:r>
              <a:rPr lang="en-US" sz="1600" dirty="0" err="1"/>
              <a:t>prevedere</a:t>
            </a:r>
            <a:r>
              <a:rPr lang="en-US" sz="1600" dirty="0"/>
              <a:t> </a:t>
            </a:r>
            <a:r>
              <a:rPr lang="en-US" sz="1600" dirty="0" err="1"/>
              <a:t>quanto</a:t>
            </a:r>
            <a:r>
              <a:rPr lang="en-US" sz="1600" dirty="0"/>
              <a:t> la </a:t>
            </a:r>
            <a:r>
              <a:rPr lang="en-US" sz="1600" dirty="0" err="1"/>
              <a:t>produzione</a:t>
            </a:r>
            <a:r>
              <a:rPr lang="en-US" sz="1600" dirty="0"/>
              <a:t> </a:t>
            </a:r>
            <a:r>
              <a:rPr lang="en-US" sz="1600" dirty="0" err="1"/>
              <a:t>cambierà</a:t>
            </a:r>
            <a:r>
              <a:rPr lang="en-US" sz="1600" dirty="0"/>
              <a:t> in base </a:t>
            </a:r>
            <a:r>
              <a:rPr lang="en-US" sz="1600" dirty="0" err="1"/>
              <a:t>alla</a:t>
            </a:r>
            <a:r>
              <a:rPr lang="en-US" sz="1600" dirty="0"/>
              <a:t> SAU.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35800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9066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 contrast="-1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FF0A38-2B74-FF9F-85D0-B2C56E3C4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30" y="3699995"/>
            <a:ext cx="4173071" cy="1325563"/>
          </a:xfrm>
        </p:spPr>
        <p:txBody>
          <a:bodyPr/>
          <a:lstStyle/>
          <a:p>
            <a:r>
              <a:rPr lang="en-GB" b="1" dirty="0" err="1">
                <a:solidFill>
                  <a:schemeClr val="bg1"/>
                </a:solidFill>
              </a:rPr>
              <a:t>Risultati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attesi</a:t>
            </a:r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443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5FF0A38-2B74-FF9F-85D0-B2C56E3C4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3" y="670559"/>
            <a:ext cx="4683321" cy="1283747"/>
          </a:xfrm>
        </p:spPr>
        <p:txBody>
          <a:bodyPr anchor="t">
            <a:normAutofit/>
          </a:bodyPr>
          <a:lstStyle/>
          <a:p>
            <a:r>
              <a:rPr lang="en-GB" dirty="0"/>
              <a:t>Cosa </a:t>
            </a:r>
            <a:r>
              <a:rPr lang="en-GB" dirty="0" err="1"/>
              <a:t>aspettarsi</a:t>
            </a:r>
            <a:r>
              <a:rPr lang="en-GB" dirty="0"/>
              <a:t>?</a:t>
            </a:r>
          </a:p>
        </p:txBody>
      </p:sp>
      <p:pic>
        <p:nvPicPr>
          <p:cNvPr id="13" name="Picture 12" descr="Un trattore in lontananza in una fattoria">
            <a:extLst>
              <a:ext uri="{FF2B5EF4-FFF2-40B4-BE49-F238E27FC236}">
                <a16:creationId xmlns:a16="http://schemas.microsoft.com/office/drawing/2014/main" id="{B8E3DF17-DBA7-ED3B-813E-8FB0E4982E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06" b="6406"/>
          <a:stretch/>
        </p:blipFill>
        <p:spPr>
          <a:xfrm>
            <a:off x="1" y="3105151"/>
            <a:ext cx="6448424" cy="3752849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1F53CE4-C8DA-A115-6A82-0C37C8E3F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1649" y="670559"/>
            <a:ext cx="5632092" cy="5891606"/>
          </a:xfrm>
        </p:spPr>
        <p:txBody>
          <a:bodyPr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GB" sz="1700" dirty="0" err="1"/>
              <a:t>Alla</a:t>
            </a:r>
            <a:r>
              <a:rPr lang="en-GB" sz="1700" dirty="0"/>
              <a:t> fine del nostro </a:t>
            </a:r>
            <a:r>
              <a:rPr lang="en-GB" sz="1700" dirty="0" err="1"/>
              <a:t>progetto</a:t>
            </a:r>
            <a:r>
              <a:rPr lang="en-GB" sz="1700" dirty="0"/>
              <a:t> </a:t>
            </a:r>
            <a:r>
              <a:rPr lang="en-GB" sz="1700" dirty="0" err="1"/>
              <a:t>speriamo</a:t>
            </a:r>
            <a:r>
              <a:rPr lang="en-GB" sz="1700" dirty="0"/>
              <a:t> di aver </a:t>
            </a:r>
            <a:r>
              <a:rPr lang="en-GB" sz="1700" dirty="0" err="1"/>
              <a:t>trovato</a:t>
            </a:r>
            <a:r>
              <a:rPr lang="en-GB" sz="1700" dirty="0"/>
              <a:t> </a:t>
            </a:r>
            <a:r>
              <a:rPr lang="en-GB" sz="1700" dirty="0" err="1"/>
              <a:t>risposta</a:t>
            </a:r>
            <a:r>
              <a:rPr lang="en-GB" sz="1700" dirty="0"/>
              <a:t> </a:t>
            </a:r>
            <a:r>
              <a:rPr lang="en-GB" sz="1700" dirty="0" err="1"/>
              <a:t>almeno</a:t>
            </a:r>
            <a:r>
              <a:rPr lang="en-GB" sz="1700" dirty="0"/>
              <a:t> ad </a:t>
            </a:r>
            <a:r>
              <a:rPr lang="en-GB" sz="1700" dirty="0" err="1"/>
              <a:t>alcune</a:t>
            </a:r>
            <a:r>
              <a:rPr lang="en-GB" sz="1700" dirty="0"/>
              <a:t> </a:t>
            </a:r>
            <a:r>
              <a:rPr lang="en-GB" sz="1700" dirty="0" err="1"/>
              <a:t>delle</a:t>
            </a:r>
            <a:r>
              <a:rPr lang="en-GB" sz="1700" dirty="0"/>
              <a:t> </a:t>
            </a:r>
            <a:r>
              <a:rPr lang="en-GB" sz="1700" dirty="0" err="1"/>
              <a:t>seguenti</a:t>
            </a:r>
            <a:r>
              <a:rPr lang="en-GB" sz="1700" dirty="0"/>
              <a:t> </a:t>
            </a:r>
            <a:r>
              <a:rPr lang="en-GB" sz="1700" dirty="0" err="1"/>
              <a:t>domande</a:t>
            </a:r>
            <a:r>
              <a:rPr lang="en-GB" sz="1700" dirty="0"/>
              <a:t>: </a:t>
            </a:r>
          </a:p>
          <a:p>
            <a:pPr marL="0" indent="0">
              <a:buNone/>
            </a:pPr>
            <a:endParaRPr lang="en-GB" sz="1700" dirty="0"/>
          </a:p>
          <a:p>
            <a:r>
              <a:rPr lang="en-GB" sz="1700" dirty="0"/>
              <a:t>Le </a:t>
            </a:r>
            <a:r>
              <a:rPr lang="en-GB" sz="1700" dirty="0" err="1"/>
              <a:t>proteste</a:t>
            </a:r>
            <a:r>
              <a:rPr lang="en-GB" sz="1700" dirty="0"/>
              <a:t> </a:t>
            </a:r>
            <a:r>
              <a:rPr lang="en-GB" sz="1700" dirty="0" err="1"/>
              <a:t>sono</a:t>
            </a:r>
            <a:r>
              <a:rPr lang="en-GB" sz="1700" dirty="0"/>
              <a:t> </a:t>
            </a:r>
            <a:r>
              <a:rPr lang="en-GB" sz="1700" dirty="0" err="1"/>
              <a:t>più</a:t>
            </a:r>
            <a:r>
              <a:rPr lang="en-GB" sz="1700" dirty="0"/>
              <a:t> concentrate </a:t>
            </a:r>
            <a:r>
              <a:rPr lang="en-GB" sz="1700" dirty="0" err="1"/>
              <a:t>su</a:t>
            </a:r>
            <a:r>
              <a:rPr lang="en-GB" sz="1700" dirty="0"/>
              <a:t> </a:t>
            </a:r>
            <a:r>
              <a:rPr lang="en-GB" sz="1700" dirty="0" err="1"/>
              <a:t>aree</a:t>
            </a:r>
            <a:r>
              <a:rPr lang="en-GB" sz="1700" dirty="0"/>
              <a:t> </a:t>
            </a:r>
            <a:r>
              <a:rPr lang="en-GB" sz="1700" dirty="0" err="1"/>
              <a:t>più</a:t>
            </a:r>
            <a:r>
              <a:rPr lang="en-GB" sz="1700" dirty="0"/>
              <a:t> </a:t>
            </a:r>
            <a:r>
              <a:rPr lang="en-GB" sz="1700" dirty="0" err="1"/>
              <a:t>interessate</a:t>
            </a:r>
            <a:r>
              <a:rPr lang="en-GB" sz="1700" dirty="0"/>
              <a:t> </a:t>
            </a:r>
            <a:r>
              <a:rPr lang="en-GB" sz="1700" dirty="0" err="1"/>
              <a:t>dall’industria</a:t>
            </a:r>
            <a:r>
              <a:rPr lang="en-GB" sz="1700" dirty="0"/>
              <a:t> </a:t>
            </a:r>
            <a:r>
              <a:rPr lang="en-GB" sz="1700" dirty="0" err="1"/>
              <a:t>agricola</a:t>
            </a:r>
            <a:r>
              <a:rPr lang="en-GB" sz="1700" dirty="0"/>
              <a:t>?</a:t>
            </a:r>
          </a:p>
          <a:p>
            <a:r>
              <a:rPr lang="en-GB" sz="1700" dirty="0" err="1"/>
              <a:t>Quali</a:t>
            </a:r>
            <a:r>
              <a:rPr lang="en-GB" sz="1700" dirty="0"/>
              <a:t> </a:t>
            </a:r>
            <a:r>
              <a:rPr lang="en-GB" sz="1700" dirty="0" err="1"/>
              <a:t>sono</a:t>
            </a:r>
            <a:r>
              <a:rPr lang="en-GB" sz="1700" dirty="0"/>
              <a:t> le </a:t>
            </a:r>
            <a:r>
              <a:rPr lang="en-GB" sz="1700" dirty="0" err="1"/>
              <a:t>principali</a:t>
            </a:r>
            <a:r>
              <a:rPr lang="en-GB" sz="1700" dirty="0"/>
              <a:t> </a:t>
            </a:r>
            <a:r>
              <a:rPr lang="en-GB" sz="1700" dirty="0" err="1"/>
              <a:t>preoccupazioni</a:t>
            </a:r>
            <a:r>
              <a:rPr lang="en-GB" sz="1700" dirty="0"/>
              <a:t> </a:t>
            </a:r>
            <a:r>
              <a:rPr lang="en-GB" sz="1700" dirty="0" err="1"/>
              <a:t>degli</a:t>
            </a:r>
            <a:r>
              <a:rPr lang="en-GB" sz="1700" dirty="0"/>
              <a:t> </a:t>
            </a:r>
            <a:r>
              <a:rPr lang="en-GB" sz="1700" dirty="0" err="1"/>
              <a:t>agricoltori</a:t>
            </a:r>
            <a:r>
              <a:rPr lang="en-GB" sz="1700" dirty="0"/>
              <a:t> </a:t>
            </a:r>
            <a:r>
              <a:rPr lang="en-GB" sz="1700" dirty="0" err="1"/>
              <a:t>riguardo</a:t>
            </a:r>
            <a:r>
              <a:rPr lang="en-GB" sz="1700" dirty="0"/>
              <a:t> al Green Deal e alle </a:t>
            </a:r>
            <a:r>
              <a:rPr lang="en-GB" sz="1700" dirty="0" err="1"/>
              <a:t>politiche</a:t>
            </a:r>
            <a:r>
              <a:rPr lang="en-GB" sz="1700" dirty="0"/>
              <a:t> </a:t>
            </a:r>
            <a:r>
              <a:rPr lang="en-GB" sz="1700" dirty="0" err="1"/>
              <a:t>agricole</a:t>
            </a:r>
            <a:r>
              <a:rPr lang="en-GB" sz="1700" dirty="0"/>
              <a:t> </a:t>
            </a:r>
            <a:r>
              <a:rPr lang="en-GB" sz="1700" dirty="0" err="1"/>
              <a:t>europee</a:t>
            </a:r>
            <a:r>
              <a:rPr lang="en-GB" sz="1700" dirty="0"/>
              <a:t>?</a:t>
            </a:r>
          </a:p>
          <a:p>
            <a:r>
              <a:rPr lang="en-GB" sz="1700" dirty="0"/>
              <a:t>Come </a:t>
            </a:r>
            <a:r>
              <a:rPr lang="en-GB" sz="1700" dirty="0" err="1"/>
              <a:t>viene</a:t>
            </a:r>
            <a:r>
              <a:rPr lang="en-GB" sz="1700" dirty="0"/>
              <a:t> </a:t>
            </a:r>
            <a:r>
              <a:rPr lang="en-GB" sz="1700" dirty="0" err="1"/>
              <a:t>percepito</a:t>
            </a:r>
            <a:r>
              <a:rPr lang="en-GB" sz="1700" dirty="0"/>
              <a:t> il Green Deal e le </a:t>
            </a:r>
            <a:r>
              <a:rPr lang="en-GB" sz="1700" dirty="0" err="1"/>
              <a:t>politiche</a:t>
            </a:r>
            <a:r>
              <a:rPr lang="en-GB" sz="1700" dirty="0"/>
              <a:t> </a:t>
            </a:r>
            <a:r>
              <a:rPr lang="en-GB" sz="1700" dirty="0" err="1"/>
              <a:t>agricole</a:t>
            </a:r>
            <a:r>
              <a:rPr lang="en-GB" sz="1700" dirty="0"/>
              <a:t> </a:t>
            </a:r>
            <a:r>
              <a:rPr lang="en-GB" sz="1700" dirty="0" err="1"/>
              <a:t>dai</a:t>
            </a:r>
            <a:r>
              <a:rPr lang="en-GB" sz="1700" dirty="0"/>
              <a:t> </a:t>
            </a:r>
            <a:r>
              <a:rPr lang="en-GB" sz="1700" dirty="0" err="1"/>
              <a:t>diversi</a:t>
            </a:r>
            <a:r>
              <a:rPr lang="en-GB" sz="1700" dirty="0"/>
              <a:t> </a:t>
            </a:r>
            <a:r>
              <a:rPr lang="en-GB" sz="1700" dirty="0" err="1"/>
              <a:t>attori</a:t>
            </a:r>
            <a:r>
              <a:rPr lang="en-GB" sz="1700" dirty="0"/>
              <a:t> </a:t>
            </a:r>
            <a:r>
              <a:rPr lang="en-GB" sz="1700" dirty="0" err="1"/>
              <a:t>coinvolti</a:t>
            </a:r>
            <a:r>
              <a:rPr lang="en-GB" sz="1700" dirty="0"/>
              <a:t>, </a:t>
            </a:r>
            <a:r>
              <a:rPr lang="en-GB" sz="1700" dirty="0" err="1"/>
              <a:t>inclusi</a:t>
            </a:r>
            <a:r>
              <a:rPr lang="en-GB" sz="1700" dirty="0"/>
              <a:t> </a:t>
            </a:r>
            <a:r>
              <a:rPr lang="en-GB" sz="1700" dirty="0" err="1"/>
              <a:t>agricoltori</a:t>
            </a:r>
            <a:r>
              <a:rPr lang="en-GB" sz="1700" dirty="0"/>
              <a:t>, </a:t>
            </a:r>
            <a:r>
              <a:rPr lang="en-GB" sz="1700" dirty="0" err="1"/>
              <a:t>politici</a:t>
            </a:r>
            <a:r>
              <a:rPr lang="en-GB" sz="1700" dirty="0"/>
              <a:t> e media?</a:t>
            </a:r>
          </a:p>
          <a:p>
            <a:r>
              <a:rPr lang="en-GB" sz="1700" dirty="0"/>
              <a:t>Qual </a:t>
            </a:r>
            <a:r>
              <a:rPr lang="en-GB" sz="1700" dirty="0" err="1"/>
              <a:t>è</a:t>
            </a:r>
            <a:r>
              <a:rPr lang="en-GB" sz="1700" dirty="0"/>
              <a:t> la </a:t>
            </a:r>
            <a:r>
              <a:rPr lang="en-GB" sz="1700" dirty="0" err="1"/>
              <a:t>distribuzione</a:t>
            </a:r>
            <a:r>
              <a:rPr lang="en-GB" sz="1700" dirty="0"/>
              <a:t> a </a:t>
            </a:r>
            <a:r>
              <a:rPr lang="en-GB" sz="1700" dirty="0" err="1"/>
              <a:t>livello</a:t>
            </a:r>
            <a:r>
              <a:rPr lang="en-GB" sz="1700" dirty="0"/>
              <a:t> </a:t>
            </a:r>
            <a:r>
              <a:rPr lang="en-GB" sz="1700" dirty="0" err="1"/>
              <a:t>geografico</a:t>
            </a:r>
            <a:r>
              <a:rPr lang="en-GB" sz="1700" dirty="0"/>
              <a:t>?</a:t>
            </a:r>
          </a:p>
          <a:p>
            <a:r>
              <a:rPr lang="en-GB" sz="1700" dirty="0"/>
              <a:t>Come </a:t>
            </a:r>
            <a:r>
              <a:rPr lang="en-GB" sz="1700" dirty="0" err="1"/>
              <a:t>è</a:t>
            </a:r>
            <a:r>
              <a:rPr lang="en-GB" sz="1700" dirty="0"/>
              <a:t> cambiata la </a:t>
            </a:r>
            <a:r>
              <a:rPr lang="en-GB" sz="1700" dirty="0" err="1"/>
              <a:t>topografia</a:t>
            </a:r>
            <a:r>
              <a:rPr lang="en-GB" sz="1700" dirty="0"/>
              <a:t> del </a:t>
            </a:r>
            <a:r>
              <a:rPr lang="en-GB" sz="1700" dirty="0" err="1"/>
              <a:t>territorio</a:t>
            </a:r>
            <a:r>
              <a:rPr lang="en-GB" sz="1700" dirty="0"/>
              <a:t> </a:t>
            </a:r>
            <a:r>
              <a:rPr lang="en-GB" sz="1700" dirty="0" err="1"/>
              <a:t>agricolo</a:t>
            </a:r>
            <a:r>
              <a:rPr lang="en-GB" sz="1700" dirty="0"/>
              <a:t> </a:t>
            </a:r>
            <a:r>
              <a:rPr lang="en-GB" sz="1700" dirty="0" err="1"/>
              <a:t>vedendo</a:t>
            </a:r>
            <a:r>
              <a:rPr lang="en-GB" sz="1700" dirty="0"/>
              <a:t> </a:t>
            </a:r>
            <a:r>
              <a:rPr lang="en-GB" sz="1700" dirty="0" err="1"/>
              <a:t>i</a:t>
            </a:r>
            <a:r>
              <a:rPr lang="en-GB" sz="1700" dirty="0"/>
              <a:t> </a:t>
            </a:r>
            <a:r>
              <a:rPr lang="en-GB" sz="1700" dirty="0" err="1"/>
              <a:t>dati</a:t>
            </a:r>
            <a:r>
              <a:rPr lang="en-GB" sz="1700" dirty="0"/>
              <a:t> </a:t>
            </a:r>
            <a:r>
              <a:rPr lang="en-GB" sz="1700" dirty="0" err="1"/>
              <a:t>satellitari</a:t>
            </a:r>
            <a:r>
              <a:rPr lang="en-GB" sz="1700" dirty="0"/>
              <a:t>?</a:t>
            </a:r>
          </a:p>
          <a:p>
            <a:r>
              <a:rPr lang="en-GB" sz="1700" dirty="0" err="1"/>
              <a:t>Quali</a:t>
            </a:r>
            <a:r>
              <a:rPr lang="en-GB" sz="1700" dirty="0"/>
              <a:t> </a:t>
            </a:r>
            <a:r>
              <a:rPr lang="en-GB" sz="1700" dirty="0" err="1"/>
              <a:t>sono</a:t>
            </a:r>
            <a:r>
              <a:rPr lang="en-GB" sz="1700" dirty="0"/>
              <a:t> </a:t>
            </a:r>
            <a:r>
              <a:rPr lang="en-GB" sz="1700" dirty="0" err="1"/>
              <a:t>i</a:t>
            </a:r>
            <a:r>
              <a:rPr lang="en-GB" sz="1700" dirty="0"/>
              <a:t> </a:t>
            </a:r>
            <a:r>
              <a:rPr lang="en-GB" sz="1700" dirty="0" err="1"/>
              <a:t>modelli</a:t>
            </a:r>
            <a:r>
              <a:rPr lang="en-GB" sz="1700" dirty="0"/>
              <a:t> di </a:t>
            </a:r>
            <a:r>
              <a:rPr lang="en-GB" sz="1700" dirty="0" err="1"/>
              <a:t>sentimenti</a:t>
            </a:r>
            <a:r>
              <a:rPr lang="en-GB" sz="1700" dirty="0"/>
              <a:t> </a:t>
            </a:r>
            <a:r>
              <a:rPr lang="en-GB" sz="1700" dirty="0" err="1"/>
              <a:t>espressi</a:t>
            </a:r>
            <a:r>
              <a:rPr lang="en-GB" sz="1700" dirty="0"/>
              <a:t> sui social media </a:t>
            </a:r>
            <a:r>
              <a:rPr lang="en-GB" sz="1700" dirty="0" err="1"/>
              <a:t>riguardo</a:t>
            </a:r>
            <a:r>
              <a:rPr lang="en-GB" sz="1700" dirty="0"/>
              <a:t> alle </a:t>
            </a:r>
            <a:r>
              <a:rPr lang="en-GB" sz="1700" dirty="0" err="1"/>
              <a:t>politiche</a:t>
            </a:r>
            <a:r>
              <a:rPr lang="en-GB" sz="1700" dirty="0"/>
              <a:t> </a:t>
            </a:r>
            <a:r>
              <a:rPr lang="en-GB" sz="1700" dirty="0" err="1"/>
              <a:t>agricole</a:t>
            </a:r>
            <a:r>
              <a:rPr lang="en-GB" sz="1700" dirty="0"/>
              <a:t> e al Green Deal, e come </a:t>
            </a:r>
            <a:r>
              <a:rPr lang="en-GB" sz="1700" dirty="0" err="1"/>
              <a:t>si</a:t>
            </a:r>
            <a:r>
              <a:rPr lang="en-GB" sz="1700" dirty="0"/>
              <a:t> </a:t>
            </a:r>
            <a:r>
              <a:rPr lang="en-GB" sz="1700" dirty="0" err="1"/>
              <a:t>correlano</a:t>
            </a:r>
            <a:r>
              <a:rPr lang="en-GB" sz="1700" dirty="0"/>
              <a:t> con le </a:t>
            </a:r>
            <a:r>
              <a:rPr lang="en-GB" sz="1700" dirty="0" err="1"/>
              <a:t>proteste</a:t>
            </a:r>
            <a:r>
              <a:rPr lang="en-GB" sz="1700" dirty="0"/>
              <a:t> </a:t>
            </a:r>
            <a:r>
              <a:rPr lang="en-GB" sz="1700" dirty="0" err="1"/>
              <a:t>degli</a:t>
            </a:r>
            <a:r>
              <a:rPr lang="en-GB" sz="1700" dirty="0"/>
              <a:t> </a:t>
            </a:r>
            <a:r>
              <a:rPr lang="en-GB" sz="1700" dirty="0" err="1"/>
              <a:t>agricoltori</a:t>
            </a:r>
            <a:r>
              <a:rPr lang="en-GB" sz="1700" dirty="0"/>
              <a:t>?</a:t>
            </a:r>
          </a:p>
          <a:p>
            <a:r>
              <a:rPr lang="en-GB" sz="1700" dirty="0"/>
              <a:t>Quale </a:t>
            </a:r>
            <a:r>
              <a:rPr lang="en-GB" sz="1700" dirty="0" err="1"/>
              <a:t>è</a:t>
            </a:r>
            <a:r>
              <a:rPr lang="en-GB" sz="1700" dirty="0"/>
              <a:t> il sentiment </a:t>
            </a:r>
            <a:r>
              <a:rPr lang="en-GB" sz="1700" dirty="0" err="1"/>
              <a:t>generale</a:t>
            </a:r>
            <a:r>
              <a:rPr lang="en-GB" sz="1700" dirty="0"/>
              <a:t> </a:t>
            </a:r>
            <a:r>
              <a:rPr lang="en-GB" sz="1700" dirty="0" err="1"/>
              <a:t>su</a:t>
            </a:r>
            <a:r>
              <a:rPr lang="en-GB" sz="1700" dirty="0"/>
              <a:t> tutti </a:t>
            </a:r>
            <a:r>
              <a:rPr lang="en-GB" sz="1700" dirty="0" err="1"/>
              <a:t>i</a:t>
            </a:r>
            <a:r>
              <a:rPr lang="en-GB" sz="1700" dirty="0"/>
              <a:t> </a:t>
            </a:r>
            <a:r>
              <a:rPr lang="en-GB" sz="1700" dirty="0" err="1"/>
              <a:t>livelli</a:t>
            </a:r>
            <a:r>
              <a:rPr lang="en-GB" sz="1700" dirty="0"/>
              <a:t> </a:t>
            </a:r>
            <a:r>
              <a:rPr lang="en-GB" sz="1700" dirty="0" err="1"/>
              <a:t>degli</a:t>
            </a:r>
            <a:r>
              <a:rPr lang="en-GB" sz="1700" dirty="0"/>
              <a:t> </a:t>
            </a:r>
            <a:r>
              <a:rPr lang="en-GB" sz="1700" dirty="0" err="1"/>
              <a:t>attori</a:t>
            </a:r>
            <a:r>
              <a:rPr lang="en-GB" sz="1700" dirty="0"/>
              <a:t> </a:t>
            </a:r>
            <a:r>
              <a:rPr lang="en-GB" sz="1700" dirty="0" err="1"/>
              <a:t>coinvolti</a:t>
            </a:r>
            <a:r>
              <a:rPr lang="en-GB" sz="1700" dirty="0"/>
              <a:t> (</a:t>
            </a:r>
            <a:r>
              <a:rPr lang="en-GB" sz="1700" dirty="0" err="1"/>
              <a:t>operai</a:t>
            </a:r>
            <a:r>
              <a:rPr lang="en-GB" sz="1700" dirty="0"/>
              <a:t>, </a:t>
            </a:r>
            <a:r>
              <a:rPr lang="en-GB" sz="1700" dirty="0" err="1"/>
              <a:t>politici</a:t>
            </a:r>
            <a:r>
              <a:rPr lang="en-GB" sz="1700" dirty="0"/>
              <a:t>, media, </a:t>
            </a:r>
            <a:r>
              <a:rPr lang="en-GB" sz="1700" dirty="0" err="1"/>
              <a:t>persone</a:t>
            </a:r>
            <a:r>
              <a:rPr lang="en-GB" sz="1700" dirty="0"/>
              <a:t>)?</a:t>
            </a:r>
          </a:p>
          <a:p>
            <a:r>
              <a:rPr lang="en-GB" sz="1700" dirty="0"/>
              <a:t>Come </a:t>
            </a:r>
            <a:r>
              <a:rPr lang="en-GB" sz="1700" dirty="0" err="1"/>
              <a:t>cambieranno</a:t>
            </a:r>
            <a:r>
              <a:rPr lang="en-GB" sz="1700" dirty="0"/>
              <a:t> le </a:t>
            </a:r>
            <a:r>
              <a:rPr lang="en-GB" sz="1700" dirty="0" err="1"/>
              <a:t>produzioni</a:t>
            </a:r>
            <a:r>
              <a:rPr lang="en-GB" sz="1700" dirty="0"/>
              <a:t> </a:t>
            </a:r>
            <a:r>
              <a:rPr lang="en-GB" sz="1700" dirty="0" err="1"/>
              <a:t>agricole</a:t>
            </a:r>
            <a:r>
              <a:rPr lang="en-GB" sz="1700" dirty="0"/>
              <a:t> con </a:t>
            </a:r>
            <a:r>
              <a:rPr lang="en-GB" sz="1700" dirty="0" err="1"/>
              <a:t>l’implementazione</a:t>
            </a:r>
            <a:r>
              <a:rPr lang="en-GB" sz="1700" dirty="0"/>
              <a:t> </a:t>
            </a:r>
            <a:r>
              <a:rPr lang="en-GB" sz="1700" dirty="0" err="1"/>
              <a:t>delle</a:t>
            </a:r>
            <a:r>
              <a:rPr lang="en-GB" sz="1700" dirty="0"/>
              <a:t> </a:t>
            </a:r>
            <a:r>
              <a:rPr lang="en-GB" sz="1700" dirty="0" err="1"/>
              <a:t>politiche</a:t>
            </a:r>
            <a:r>
              <a:rPr lang="en-GB" sz="1700" dirty="0"/>
              <a:t> </a:t>
            </a:r>
            <a:r>
              <a:rPr lang="en-GB" sz="1700" dirty="0" err="1"/>
              <a:t>della</a:t>
            </a:r>
            <a:r>
              <a:rPr lang="en-GB" sz="1700" dirty="0"/>
              <a:t> PAC 23-27?</a:t>
            </a:r>
          </a:p>
          <a:p>
            <a:r>
              <a:rPr lang="en-GB" sz="1700" dirty="0" err="1"/>
              <a:t>Evoluzione</a:t>
            </a:r>
            <a:r>
              <a:rPr lang="en-GB" sz="1700" dirty="0"/>
              <a:t> </a:t>
            </a:r>
            <a:r>
              <a:rPr lang="en-GB" sz="1700" dirty="0" err="1"/>
              <a:t>della</a:t>
            </a:r>
            <a:r>
              <a:rPr lang="en-GB" sz="1700" dirty="0"/>
              <a:t> </a:t>
            </a:r>
            <a:r>
              <a:rPr lang="en-GB" sz="1700" dirty="0" err="1"/>
              <a:t>superficie</a:t>
            </a:r>
            <a:r>
              <a:rPr lang="en-GB" sz="1700" dirty="0"/>
              <a:t> </a:t>
            </a:r>
            <a:r>
              <a:rPr lang="en-GB" sz="1700" dirty="0" err="1"/>
              <a:t>agricola</a:t>
            </a:r>
            <a:r>
              <a:rPr lang="en-GB" sz="1700" dirty="0"/>
              <a:t> e </a:t>
            </a:r>
            <a:r>
              <a:rPr lang="en-GB" sz="1700" dirty="0" err="1"/>
              <a:t>possibile</a:t>
            </a:r>
            <a:r>
              <a:rPr lang="en-GB" sz="1700" dirty="0"/>
              <a:t> </a:t>
            </a:r>
            <a:r>
              <a:rPr lang="en-GB" sz="1700" dirty="0" err="1"/>
              <a:t>relazione</a:t>
            </a:r>
            <a:r>
              <a:rPr lang="en-GB" sz="1700" dirty="0"/>
              <a:t> con </a:t>
            </a:r>
            <a:r>
              <a:rPr lang="en-GB" sz="1700" dirty="0" err="1"/>
              <a:t>fenomeni</a:t>
            </a:r>
            <a:r>
              <a:rPr lang="en-GB" sz="1700" dirty="0"/>
              <a:t> </a:t>
            </a:r>
            <a:r>
              <a:rPr lang="en-GB" sz="1700" dirty="0" err="1"/>
              <a:t>ambientali</a:t>
            </a:r>
            <a:r>
              <a:rPr lang="en-GB" sz="1700" dirty="0"/>
              <a:t> (</a:t>
            </a:r>
            <a:r>
              <a:rPr lang="en-GB" sz="1700" dirty="0" err="1"/>
              <a:t>eg.</a:t>
            </a:r>
            <a:r>
              <a:rPr lang="en-GB" sz="1700" dirty="0"/>
              <a:t> </a:t>
            </a:r>
            <a:r>
              <a:rPr lang="en-GB" sz="1700" dirty="0" err="1"/>
              <a:t>siccità</a:t>
            </a:r>
            <a:r>
              <a:rPr lang="en-GB" sz="1700" dirty="0"/>
              <a:t> etc) e </a:t>
            </a:r>
            <a:r>
              <a:rPr lang="en-GB" sz="1700" dirty="0" err="1"/>
              <a:t>sociali</a:t>
            </a:r>
            <a:r>
              <a:rPr lang="en-GB" sz="1700" dirty="0"/>
              <a:t> (e.g. </a:t>
            </a:r>
            <a:r>
              <a:rPr lang="en-GB" sz="1700" dirty="0" err="1"/>
              <a:t>costruzione</a:t>
            </a:r>
            <a:r>
              <a:rPr lang="en-GB" sz="1700" dirty="0"/>
              <a:t> di </a:t>
            </a:r>
            <a:r>
              <a:rPr lang="en-GB" sz="1700" dirty="0" err="1"/>
              <a:t>strade</a:t>
            </a:r>
            <a:r>
              <a:rPr lang="en-GB" sz="1700" dirty="0"/>
              <a:t> ed </a:t>
            </a:r>
            <a:r>
              <a:rPr lang="en-GB" sz="1700" dirty="0" err="1"/>
              <a:t>edifici</a:t>
            </a:r>
            <a:r>
              <a:rPr lang="en-GB" sz="1700" dirty="0"/>
              <a:t>)</a:t>
            </a:r>
          </a:p>
          <a:p>
            <a:pPr marL="0" indent="0">
              <a:buNone/>
            </a:pPr>
            <a:endParaRPr lang="en-GB" sz="1700" dirty="0"/>
          </a:p>
          <a:p>
            <a:pPr marL="0" indent="0">
              <a:buNone/>
            </a:pPr>
            <a:endParaRPr lang="en-GB" sz="1700" dirty="0"/>
          </a:p>
          <a:p>
            <a:pPr marL="0" indent="0">
              <a:buNone/>
            </a:pPr>
            <a:endParaRPr lang="en-GB" sz="1700" dirty="0"/>
          </a:p>
          <a:p>
            <a:pPr marL="0" indent="0">
              <a:buNone/>
            </a:pPr>
            <a:r>
              <a:rPr lang="en-GB" sz="1700" dirty="0"/>
              <a:t> </a:t>
            </a:r>
          </a:p>
          <a:p>
            <a:pPr marL="0" indent="0">
              <a:buNone/>
            </a:pPr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4115278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tractor with a sign in front of a large building&#10;&#10;Description automatically generated">
            <a:extLst>
              <a:ext uri="{FF2B5EF4-FFF2-40B4-BE49-F238E27FC236}">
                <a16:creationId xmlns:a16="http://schemas.microsoft.com/office/drawing/2014/main" id="{449AC433-EE5F-E42E-42D9-332986BC91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6000"/>
                    </a14:imgEffect>
                    <a14:imgEffect>
                      <a14:colorTemperature colorTemp="6681"/>
                    </a14:imgEffect>
                    <a14:imgEffect>
                      <a14:saturation sat="10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A37FCCE8-F683-5448-BBD8-381781196B3C}"/>
              </a:ext>
            </a:extLst>
          </p:cNvPr>
          <p:cNvSpPr txBox="1">
            <a:spLocks/>
          </p:cNvSpPr>
          <p:nvPr/>
        </p:nvSpPr>
        <p:spPr>
          <a:xfrm>
            <a:off x="1372925" y="4022880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4200" b="1" dirty="0">
              <a:solidFill>
                <a:srgbClr val="FFFFFF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E0A732B-DBC4-1DF5-FC92-475E647B51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58541"/>
            <a:ext cx="9144000" cy="1776579"/>
          </a:xfrm>
        </p:spPr>
        <p:txBody>
          <a:bodyPr>
            <a:normAutofit/>
          </a:bodyPr>
          <a:lstStyle/>
          <a:p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“Non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molla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… e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che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Dio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ci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benedica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!”. </a:t>
            </a:r>
            <a:b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proteste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degli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agricoltori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e il Green Deal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Europeo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visti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attraverso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400" b="1" dirty="0" err="1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dati</a:t>
            </a:r>
            <a:r>
              <a:rPr lang="en-GB" sz="34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  <a:endParaRPr lang="en-US" sz="3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480797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2000"/>
                    </a14:imgEffect>
                    <a14:imgEffect>
                      <a14:brightnessContrast bright="-2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C52556-B1C1-2594-23EA-BDA01AF0B7DC}"/>
              </a:ext>
            </a:extLst>
          </p:cNvPr>
          <p:cNvSpPr txBox="1"/>
          <p:nvPr/>
        </p:nvSpPr>
        <p:spPr>
          <a:xfrm>
            <a:off x="436011" y="3845859"/>
            <a:ext cx="3325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solidFill>
                  <a:schemeClr val="bg1"/>
                </a:solidFill>
              </a:rPr>
              <a:t>Introduzione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3641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5FF0A38-2B74-FF9F-85D0-B2C56E3C4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3" y="670559"/>
            <a:ext cx="4683321" cy="1283747"/>
          </a:xfrm>
        </p:spPr>
        <p:txBody>
          <a:bodyPr anchor="t">
            <a:normAutofit fontScale="90000"/>
          </a:bodyPr>
          <a:lstStyle/>
          <a:p>
            <a:r>
              <a:rPr lang="en-GB" dirty="0" err="1"/>
              <a:t>Proteste</a:t>
            </a:r>
            <a:r>
              <a:rPr lang="en-GB" dirty="0"/>
              <a:t> in </a:t>
            </a:r>
            <a:r>
              <a:rPr lang="en-GB" dirty="0" err="1"/>
              <a:t>tutta</a:t>
            </a:r>
            <a:r>
              <a:rPr lang="en-GB" dirty="0"/>
              <a:t> Europa. Perche?</a:t>
            </a:r>
          </a:p>
        </p:txBody>
      </p:sp>
      <p:pic>
        <p:nvPicPr>
          <p:cNvPr id="13" name="Picture 12" descr="Un trattore in lontananza in una fattoria">
            <a:extLst>
              <a:ext uri="{FF2B5EF4-FFF2-40B4-BE49-F238E27FC236}">
                <a16:creationId xmlns:a16="http://schemas.microsoft.com/office/drawing/2014/main" id="{B8E3DF17-DBA7-ED3B-813E-8FB0E4982E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06" b="6406"/>
          <a:stretch/>
        </p:blipFill>
        <p:spPr>
          <a:xfrm>
            <a:off x="1" y="3105151"/>
            <a:ext cx="6448424" cy="3752849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1F53CE4-C8DA-A115-6A82-0C37C8E3F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7004" y="670559"/>
            <a:ext cx="4555782" cy="54450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1700" dirty="0" err="1"/>
              <a:t>Tra</a:t>
            </a:r>
            <a:r>
              <a:rPr lang="en-GB" sz="1700" dirty="0"/>
              <a:t> la fine del 2023 e </a:t>
            </a:r>
            <a:r>
              <a:rPr lang="en-GB" sz="1700" dirty="0" err="1"/>
              <a:t>l’inizio</a:t>
            </a:r>
            <a:r>
              <a:rPr lang="en-GB" sz="1700" dirty="0"/>
              <a:t> del 2024 </a:t>
            </a:r>
            <a:r>
              <a:rPr lang="en-GB" sz="1700" dirty="0" err="1"/>
              <a:t>esplodono</a:t>
            </a:r>
            <a:r>
              <a:rPr lang="en-GB" sz="1700" dirty="0"/>
              <a:t> in </a:t>
            </a:r>
            <a:r>
              <a:rPr lang="en-GB" sz="1700" dirty="0" err="1"/>
              <a:t>tutta</a:t>
            </a:r>
            <a:r>
              <a:rPr lang="en-GB" sz="1700" dirty="0"/>
              <a:t> Europa </a:t>
            </a:r>
            <a:r>
              <a:rPr lang="en-GB" sz="1700" dirty="0" err="1"/>
              <a:t>una</a:t>
            </a:r>
            <a:r>
              <a:rPr lang="en-GB" sz="1700" dirty="0"/>
              <a:t> </a:t>
            </a:r>
            <a:r>
              <a:rPr lang="en-GB" sz="1700" dirty="0" err="1"/>
              <a:t>serie</a:t>
            </a:r>
            <a:r>
              <a:rPr lang="en-GB" sz="1700" dirty="0"/>
              <a:t> di </a:t>
            </a:r>
            <a:r>
              <a:rPr lang="en-GB" sz="1700" dirty="0" err="1"/>
              <a:t>proteste</a:t>
            </a:r>
            <a:r>
              <a:rPr lang="en-GB" sz="1700" dirty="0"/>
              <a:t> </a:t>
            </a:r>
            <a:r>
              <a:rPr lang="en-GB" sz="1700" dirty="0" err="1"/>
              <a:t>che</a:t>
            </a:r>
            <a:r>
              <a:rPr lang="en-GB" sz="1700" dirty="0"/>
              <a:t> </a:t>
            </a:r>
            <a:r>
              <a:rPr lang="en-GB" sz="1700" dirty="0" err="1"/>
              <a:t>coinvolgono</a:t>
            </a:r>
            <a:r>
              <a:rPr lang="en-GB" sz="1700" dirty="0"/>
              <a:t> </a:t>
            </a:r>
            <a:r>
              <a:rPr lang="en-GB" sz="1700" dirty="0" err="1"/>
              <a:t>l’agricoltura</a:t>
            </a:r>
            <a:r>
              <a:rPr lang="en-GB" sz="1700" dirty="0"/>
              <a:t>. I </a:t>
            </a:r>
            <a:r>
              <a:rPr lang="en-GB" sz="1700" dirty="0" err="1"/>
              <a:t>giornali</a:t>
            </a:r>
            <a:r>
              <a:rPr lang="en-GB" sz="1700" dirty="0"/>
              <a:t> </a:t>
            </a:r>
            <a:r>
              <a:rPr lang="en-GB" sz="1700" dirty="0" err="1"/>
              <a:t>si</a:t>
            </a:r>
            <a:r>
              <a:rPr lang="en-GB" sz="1700" dirty="0"/>
              <a:t> </a:t>
            </a:r>
            <a:r>
              <a:rPr lang="en-GB" sz="1700" dirty="0" err="1"/>
              <a:t>riempiono</a:t>
            </a:r>
            <a:r>
              <a:rPr lang="en-GB" sz="1700" dirty="0"/>
              <a:t> di </a:t>
            </a:r>
            <a:r>
              <a:rPr lang="en-GB" sz="1700" dirty="0" err="1"/>
              <a:t>immagini</a:t>
            </a:r>
            <a:r>
              <a:rPr lang="en-GB" sz="1700" dirty="0"/>
              <a:t> di </a:t>
            </a:r>
            <a:r>
              <a:rPr lang="en-GB" sz="1700" dirty="0" err="1"/>
              <a:t>impatto</a:t>
            </a:r>
            <a:r>
              <a:rPr lang="en-GB" sz="1700" dirty="0"/>
              <a:t>: </a:t>
            </a:r>
            <a:r>
              <a:rPr lang="en-GB" sz="1700" dirty="0" err="1"/>
              <a:t>agricoltori</a:t>
            </a:r>
            <a:r>
              <a:rPr lang="en-GB" sz="1700" dirty="0"/>
              <a:t> e </a:t>
            </a:r>
            <a:r>
              <a:rPr lang="en-GB" sz="1700" dirty="0" err="1"/>
              <a:t>agricoltrici</a:t>
            </a:r>
            <a:r>
              <a:rPr lang="en-GB" sz="1700" dirty="0"/>
              <a:t> </a:t>
            </a:r>
            <a:r>
              <a:rPr lang="en-GB" sz="1700" dirty="0" err="1"/>
              <a:t>scendono</a:t>
            </a:r>
            <a:r>
              <a:rPr lang="en-GB" sz="1700" dirty="0"/>
              <a:t> in piazza sui </a:t>
            </a:r>
            <a:r>
              <a:rPr lang="en-GB" sz="1700" dirty="0" err="1"/>
              <a:t>loro</a:t>
            </a:r>
            <a:r>
              <a:rPr lang="en-GB" sz="1700" dirty="0"/>
              <a:t> </a:t>
            </a:r>
            <a:r>
              <a:rPr lang="en-GB" sz="1700" dirty="0" err="1"/>
              <a:t>trattori</a:t>
            </a:r>
            <a:r>
              <a:rPr lang="en-GB" sz="1700" dirty="0"/>
              <a:t>, </a:t>
            </a:r>
            <a:r>
              <a:rPr lang="en-GB" sz="1700" dirty="0" err="1"/>
              <a:t>bloccano</a:t>
            </a:r>
            <a:r>
              <a:rPr lang="en-GB" sz="1700" dirty="0"/>
              <a:t> </a:t>
            </a:r>
            <a:r>
              <a:rPr lang="en-GB" sz="1700" dirty="0" err="1"/>
              <a:t>strade</a:t>
            </a:r>
            <a:r>
              <a:rPr lang="en-GB" sz="1700" dirty="0"/>
              <a:t> e </a:t>
            </a:r>
            <a:r>
              <a:rPr lang="en-GB" sz="1700" dirty="0" err="1"/>
              <a:t>caselli</a:t>
            </a:r>
            <a:r>
              <a:rPr lang="en-GB" sz="1700" dirty="0"/>
              <a:t> </a:t>
            </a:r>
            <a:r>
              <a:rPr lang="en-GB" sz="1700" dirty="0" err="1"/>
              <a:t>autostradali</a:t>
            </a:r>
            <a:r>
              <a:rPr lang="en-GB" sz="1700" dirty="0"/>
              <a:t>. </a:t>
            </a:r>
            <a:r>
              <a:rPr lang="en-GB" sz="1700" dirty="0" err="1"/>
              <a:t>Vogliono</a:t>
            </a:r>
            <a:r>
              <a:rPr lang="en-GB" sz="1700" dirty="0"/>
              <a:t> </a:t>
            </a:r>
            <a:r>
              <a:rPr lang="en-GB" sz="1700" dirty="0" err="1"/>
              <a:t>farsi</a:t>
            </a:r>
            <a:r>
              <a:rPr lang="en-GB" sz="1700" dirty="0"/>
              <a:t> </a:t>
            </a:r>
            <a:r>
              <a:rPr lang="en-GB" sz="1700" dirty="0" err="1"/>
              <a:t>sentire</a:t>
            </a:r>
            <a:r>
              <a:rPr lang="en-GB" sz="1700" dirty="0"/>
              <a:t>.  </a:t>
            </a:r>
          </a:p>
          <a:p>
            <a:pPr marL="0" indent="0">
              <a:buNone/>
            </a:pPr>
            <a:endParaRPr lang="en-GB" sz="1700" dirty="0"/>
          </a:p>
          <a:p>
            <a:pPr marL="0" indent="0">
              <a:buNone/>
            </a:pPr>
            <a:r>
              <a:rPr lang="en-GB" sz="1700" dirty="0"/>
              <a:t>Ma </a:t>
            </a:r>
            <a:r>
              <a:rPr lang="en-GB" sz="1700" dirty="0" err="1"/>
              <a:t>cosa</a:t>
            </a:r>
            <a:r>
              <a:rPr lang="en-GB" sz="1700" dirty="0"/>
              <a:t> </a:t>
            </a:r>
            <a:r>
              <a:rPr lang="en-GB" sz="1700" dirty="0" err="1"/>
              <a:t>chiedono</a:t>
            </a:r>
            <a:r>
              <a:rPr lang="en-GB" sz="1700" dirty="0"/>
              <a:t>?</a:t>
            </a:r>
          </a:p>
          <a:p>
            <a:pPr marL="0" indent="0">
              <a:buNone/>
            </a:pPr>
            <a:endParaRPr lang="en-GB" sz="1700" dirty="0"/>
          </a:p>
          <a:p>
            <a:pPr>
              <a:buFontTx/>
              <a:buChar char="-"/>
            </a:pPr>
            <a:r>
              <a:rPr lang="en-GB" sz="1700" dirty="0" err="1"/>
              <a:t>Revisione</a:t>
            </a:r>
            <a:r>
              <a:rPr lang="en-GB" sz="1700" dirty="0"/>
              <a:t> </a:t>
            </a:r>
            <a:r>
              <a:rPr lang="en-GB" sz="1700" dirty="0" err="1"/>
              <a:t>della</a:t>
            </a:r>
            <a:r>
              <a:rPr lang="en-GB" sz="1700" dirty="0"/>
              <a:t> PAC </a:t>
            </a:r>
            <a:r>
              <a:rPr lang="en-GB" sz="1700" dirty="0" err="1"/>
              <a:t>europea</a:t>
            </a:r>
            <a:r>
              <a:rPr lang="en-GB" sz="1700" dirty="0"/>
              <a:t> 23-27 (in </a:t>
            </a:r>
            <a:r>
              <a:rPr lang="en-GB" sz="1700" dirty="0" err="1"/>
              <a:t>particolare</a:t>
            </a:r>
            <a:r>
              <a:rPr lang="en-GB" sz="1700" dirty="0"/>
              <a:t> </a:t>
            </a:r>
            <a:r>
              <a:rPr lang="en-GB" sz="1700" dirty="0" err="1"/>
              <a:t>obbligo</a:t>
            </a:r>
            <a:r>
              <a:rPr lang="en-GB" sz="1700" dirty="0"/>
              <a:t> di non </a:t>
            </a:r>
            <a:r>
              <a:rPr lang="en-GB" sz="1700" dirty="0" err="1"/>
              <a:t>coltivare</a:t>
            </a:r>
            <a:r>
              <a:rPr lang="en-GB" sz="1700" dirty="0"/>
              <a:t> il 4% </a:t>
            </a:r>
            <a:r>
              <a:rPr lang="en-GB" sz="1700" dirty="0" err="1"/>
              <a:t>dei</a:t>
            </a:r>
            <a:r>
              <a:rPr lang="en-GB" sz="1700" dirty="0"/>
              <a:t> </a:t>
            </a:r>
            <a:r>
              <a:rPr lang="en-GB" sz="1700" dirty="0" err="1"/>
              <a:t>terreni</a:t>
            </a:r>
            <a:r>
              <a:rPr lang="en-GB" sz="1700" dirty="0"/>
              <a:t>)</a:t>
            </a:r>
          </a:p>
          <a:p>
            <a:pPr>
              <a:buFontTx/>
              <a:buChar char="-"/>
            </a:pPr>
            <a:r>
              <a:rPr lang="en-GB" sz="1700" dirty="0" err="1"/>
              <a:t>Limitazione</a:t>
            </a:r>
            <a:r>
              <a:rPr lang="en-GB" sz="1700" dirty="0"/>
              <a:t> di </a:t>
            </a:r>
            <a:r>
              <a:rPr lang="en-GB" sz="1700" dirty="0" err="1"/>
              <a:t>importazioni</a:t>
            </a:r>
            <a:r>
              <a:rPr lang="en-GB" sz="1700" dirty="0"/>
              <a:t> e </a:t>
            </a:r>
            <a:r>
              <a:rPr lang="en-GB" sz="1700" dirty="0" err="1"/>
              <a:t>libertà</a:t>
            </a:r>
            <a:r>
              <a:rPr lang="en-GB" sz="1700" dirty="0"/>
              <a:t> di impresa</a:t>
            </a:r>
          </a:p>
          <a:p>
            <a:pPr>
              <a:buFontTx/>
              <a:buChar char="-"/>
            </a:pPr>
            <a:r>
              <a:rPr lang="en-GB" sz="1700" dirty="0" err="1"/>
              <a:t>Detassazione</a:t>
            </a:r>
            <a:r>
              <a:rPr lang="en-GB" sz="1700" dirty="0"/>
              <a:t> &amp; </a:t>
            </a:r>
            <a:r>
              <a:rPr lang="en-GB" sz="1700" dirty="0" err="1"/>
              <a:t>agevolazioni</a:t>
            </a:r>
            <a:endParaRPr lang="en-GB" sz="1700" dirty="0"/>
          </a:p>
          <a:p>
            <a:pPr>
              <a:buFontTx/>
              <a:buChar char="-"/>
            </a:pPr>
            <a:r>
              <a:rPr lang="en-GB" sz="1700" dirty="0" err="1"/>
              <a:t>Regolmenti</a:t>
            </a:r>
            <a:r>
              <a:rPr lang="en-GB" sz="1700" dirty="0"/>
              <a:t> </a:t>
            </a:r>
            <a:r>
              <a:rPr lang="en-GB" sz="1700" dirty="0" err="1"/>
              <a:t>contro</a:t>
            </a:r>
            <a:r>
              <a:rPr lang="en-GB" sz="1700" dirty="0"/>
              <a:t> </a:t>
            </a:r>
            <a:r>
              <a:rPr lang="en-GB" sz="1700" dirty="0" err="1"/>
              <a:t>i</a:t>
            </a:r>
            <a:r>
              <a:rPr lang="en-GB" sz="1700" dirty="0"/>
              <a:t> </a:t>
            </a:r>
            <a:r>
              <a:rPr lang="en-GB" sz="1700" dirty="0" err="1"/>
              <a:t>cibi</a:t>
            </a:r>
            <a:r>
              <a:rPr lang="en-GB" sz="1700" dirty="0"/>
              <a:t> </a:t>
            </a:r>
            <a:r>
              <a:rPr lang="en-GB" sz="1700" dirty="0" err="1"/>
              <a:t>sintetici</a:t>
            </a:r>
            <a:endParaRPr lang="en-GB" sz="1700" dirty="0"/>
          </a:p>
          <a:p>
            <a:pPr>
              <a:buFontTx/>
              <a:buChar char="-"/>
            </a:pPr>
            <a:r>
              <a:rPr lang="en-GB" sz="1700" dirty="0" err="1"/>
              <a:t>Contenimento</a:t>
            </a:r>
            <a:r>
              <a:rPr lang="en-GB" sz="1700" dirty="0"/>
              <a:t> </a:t>
            </a:r>
            <a:r>
              <a:rPr lang="en-GB" sz="1700" dirty="0" err="1"/>
              <a:t>della</a:t>
            </a:r>
            <a:r>
              <a:rPr lang="en-GB" sz="1700" dirty="0"/>
              <a:t> fauna </a:t>
            </a:r>
            <a:r>
              <a:rPr lang="en-GB" sz="1700" dirty="0" err="1"/>
              <a:t>selvatica</a:t>
            </a:r>
            <a:r>
              <a:rPr lang="en-GB" sz="1700" dirty="0"/>
              <a:t> </a:t>
            </a:r>
          </a:p>
          <a:p>
            <a:pPr>
              <a:buFontTx/>
              <a:buChar char="-"/>
            </a:pPr>
            <a:endParaRPr lang="en-GB" sz="1700" dirty="0"/>
          </a:p>
          <a:p>
            <a:pPr marL="0" indent="0">
              <a:buNone/>
            </a:pPr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360950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9539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9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1">
            <a:extLst>
              <a:ext uri="{FF2B5EF4-FFF2-40B4-BE49-F238E27FC236}">
                <a16:creationId xmlns:a16="http://schemas.microsoft.com/office/drawing/2014/main" id="{78195AD6-2A97-2635-B9A4-9E0F11428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177" y="3681523"/>
            <a:ext cx="4465320" cy="1325563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State of The Art</a:t>
            </a:r>
          </a:p>
        </p:txBody>
      </p:sp>
    </p:spTree>
    <p:extLst>
      <p:ext uri="{BB962C8B-B14F-4D97-AF65-F5344CB8AC3E}">
        <p14:creationId xmlns:p14="http://schemas.microsoft.com/office/powerpoint/2010/main" val="1965642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5FF0A38-2B74-FF9F-85D0-B2C56E3C4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3" y="670559"/>
            <a:ext cx="4683321" cy="1283747"/>
          </a:xfrm>
        </p:spPr>
        <p:txBody>
          <a:bodyPr anchor="t">
            <a:normAutofit/>
          </a:bodyPr>
          <a:lstStyle/>
          <a:p>
            <a:r>
              <a:rPr lang="en-GB" dirty="0"/>
              <a:t>A </a:t>
            </a:r>
            <a:r>
              <a:rPr lang="en-GB" dirty="0" err="1"/>
              <a:t>che</a:t>
            </a:r>
            <a:r>
              <a:rPr lang="en-GB" dirty="0"/>
              <a:t> punto </a:t>
            </a:r>
            <a:r>
              <a:rPr lang="en-GB" dirty="0" err="1"/>
              <a:t>siamo</a:t>
            </a:r>
            <a:r>
              <a:rPr lang="en-GB" dirty="0"/>
              <a:t>?</a:t>
            </a:r>
          </a:p>
        </p:txBody>
      </p:sp>
      <p:pic>
        <p:nvPicPr>
          <p:cNvPr id="13" name="Picture 12" descr="Un trattore in lontananza in una fattoria">
            <a:extLst>
              <a:ext uri="{FF2B5EF4-FFF2-40B4-BE49-F238E27FC236}">
                <a16:creationId xmlns:a16="http://schemas.microsoft.com/office/drawing/2014/main" id="{B8E3DF17-DBA7-ED3B-813E-8FB0E4982E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06" b="6406"/>
          <a:stretch/>
        </p:blipFill>
        <p:spPr>
          <a:xfrm>
            <a:off x="1" y="3105151"/>
            <a:ext cx="6448424" cy="3752849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1F53CE4-C8DA-A115-6A82-0C37C8E3F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1648" y="670559"/>
            <a:ext cx="5690212" cy="662169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1700" dirty="0" err="1"/>
              <a:t>L’idea</a:t>
            </a:r>
            <a:r>
              <a:rPr lang="en-GB" sz="1700" dirty="0"/>
              <a:t> di </a:t>
            </a:r>
            <a:r>
              <a:rPr lang="en-GB" sz="1700" dirty="0" err="1"/>
              <a:t>proporre</a:t>
            </a:r>
            <a:r>
              <a:rPr lang="en-GB" sz="1700" dirty="0"/>
              <a:t> </a:t>
            </a:r>
            <a:r>
              <a:rPr lang="en-GB" sz="1700" dirty="0" err="1"/>
              <a:t>questo</a:t>
            </a:r>
            <a:r>
              <a:rPr lang="en-GB" sz="1700" dirty="0"/>
              <a:t> </a:t>
            </a:r>
            <a:r>
              <a:rPr lang="en-GB" sz="1700" dirty="0" err="1"/>
              <a:t>progetto</a:t>
            </a:r>
            <a:r>
              <a:rPr lang="en-GB" sz="1700" dirty="0"/>
              <a:t> </a:t>
            </a:r>
            <a:r>
              <a:rPr lang="en-GB" sz="1700" dirty="0" err="1"/>
              <a:t>viene</a:t>
            </a:r>
            <a:r>
              <a:rPr lang="en-GB" sz="1700" dirty="0"/>
              <a:t> dal </a:t>
            </a:r>
            <a:r>
              <a:rPr lang="en-GB" sz="1700" dirty="0" err="1"/>
              <a:t>fatto</a:t>
            </a:r>
            <a:r>
              <a:rPr lang="en-GB" sz="1700" dirty="0"/>
              <a:t> </a:t>
            </a:r>
            <a:r>
              <a:rPr lang="en-GB" sz="1700" dirty="0" err="1"/>
              <a:t>che</a:t>
            </a:r>
            <a:r>
              <a:rPr lang="en-GB" sz="1700" dirty="0"/>
              <a:t> il punto a cui </a:t>
            </a:r>
            <a:r>
              <a:rPr lang="en-GB" sz="1700" dirty="0" err="1"/>
              <a:t>siamo</a:t>
            </a:r>
            <a:r>
              <a:rPr lang="en-GB" sz="1700" dirty="0"/>
              <a:t> </a:t>
            </a:r>
            <a:r>
              <a:rPr lang="en-GB" sz="1700" dirty="0" err="1"/>
              <a:t>è</a:t>
            </a:r>
            <a:r>
              <a:rPr lang="en-GB" sz="1700" dirty="0"/>
              <a:t> uno solo: </a:t>
            </a:r>
            <a:r>
              <a:rPr lang="en-GB" sz="1700" dirty="0" err="1"/>
              <a:t>quello</a:t>
            </a:r>
            <a:r>
              <a:rPr lang="en-GB" sz="1700" dirty="0"/>
              <a:t> di </a:t>
            </a:r>
            <a:r>
              <a:rPr lang="en-GB" sz="1700" dirty="0" err="1"/>
              <a:t>domanda</a:t>
            </a:r>
            <a:r>
              <a:rPr lang="en-GB" sz="1700" dirty="0"/>
              <a:t>. </a:t>
            </a:r>
          </a:p>
          <a:p>
            <a:pPr marL="0" indent="0">
              <a:buNone/>
            </a:pPr>
            <a:endParaRPr lang="en-GB" sz="1700" dirty="0"/>
          </a:p>
          <a:p>
            <a:pPr marL="0" indent="0">
              <a:buNone/>
            </a:pPr>
            <a:r>
              <a:rPr lang="en-GB" sz="1700" dirty="0"/>
              <a:t>La </a:t>
            </a:r>
            <a:r>
              <a:rPr lang="en-GB" sz="1700" dirty="0" err="1"/>
              <a:t>letteratura</a:t>
            </a:r>
            <a:r>
              <a:rPr lang="en-GB" sz="1700" dirty="0"/>
              <a:t> in </a:t>
            </a:r>
            <a:r>
              <a:rPr lang="en-GB" sz="1700" dirty="0" err="1"/>
              <a:t>materia</a:t>
            </a:r>
            <a:r>
              <a:rPr lang="en-GB" sz="1700" dirty="0"/>
              <a:t> </a:t>
            </a:r>
            <a:r>
              <a:rPr lang="en-GB" sz="1700" dirty="0" err="1"/>
              <a:t>è</a:t>
            </a:r>
            <a:r>
              <a:rPr lang="en-GB" sz="1700" dirty="0"/>
              <a:t> </a:t>
            </a:r>
            <a:r>
              <a:rPr lang="en-GB" sz="1700" dirty="0" err="1"/>
              <a:t>ancora</a:t>
            </a:r>
            <a:r>
              <a:rPr lang="en-GB" sz="1700" dirty="0"/>
              <a:t> </a:t>
            </a:r>
            <a:r>
              <a:rPr lang="en-GB" sz="1700" dirty="0" err="1"/>
              <a:t>acerba</a:t>
            </a:r>
            <a:r>
              <a:rPr lang="en-GB" sz="1700" dirty="0"/>
              <a:t> e </a:t>
            </a:r>
            <a:r>
              <a:rPr lang="en-GB" sz="1700" dirty="0" err="1"/>
              <a:t>incompleta</a:t>
            </a:r>
            <a:r>
              <a:rPr lang="en-GB" sz="1700" dirty="0"/>
              <a:t>, </a:t>
            </a:r>
            <a:r>
              <a:rPr lang="en-GB" sz="1700" dirty="0" err="1"/>
              <a:t>sia</a:t>
            </a:r>
            <a:r>
              <a:rPr lang="en-GB" sz="1700" dirty="0"/>
              <a:t> per il </a:t>
            </a:r>
            <a:r>
              <a:rPr lang="en-GB" sz="1700" dirty="0" err="1"/>
              <a:t>fatto</a:t>
            </a:r>
            <a:r>
              <a:rPr lang="en-GB" sz="1700" dirty="0"/>
              <a:t> </a:t>
            </a:r>
            <a:r>
              <a:rPr lang="en-GB" sz="1700" dirty="0" err="1"/>
              <a:t>che</a:t>
            </a:r>
            <a:r>
              <a:rPr lang="en-GB" sz="1700" dirty="0"/>
              <a:t> le </a:t>
            </a:r>
            <a:r>
              <a:rPr lang="en-GB" sz="1700" dirty="0" err="1"/>
              <a:t>proteste</a:t>
            </a:r>
            <a:r>
              <a:rPr lang="en-GB" sz="1700" dirty="0"/>
              <a:t> </a:t>
            </a:r>
            <a:r>
              <a:rPr lang="en-GB" sz="1700" dirty="0" err="1"/>
              <a:t>sono</a:t>
            </a:r>
            <a:r>
              <a:rPr lang="en-GB" sz="1700" dirty="0"/>
              <a:t> </a:t>
            </a:r>
            <a:r>
              <a:rPr lang="en-GB" sz="1700" dirty="0" err="1"/>
              <a:t>ancora</a:t>
            </a:r>
            <a:r>
              <a:rPr lang="en-GB" sz="1700" dirty="0"/>
              <a:t> </a:t>
            </a:r>
            <a:r>
              <a:rPr lang="en-GB" sz="1700" dirty="0" err="1"/>
              <a:t>recenti</a:t>
            </a:r>
            <a:r>
              <a:rPr lang="en-GB" sz="1700" dirty="0"/>
              <a:t> </a:t>
            </a:r>
            <a:r>
              <a:rPr lang="en-GB" sz="1700" dirty="0" err="1"/>
              <a:t>sia</a:t>
            </a:r>
            <a:r>
              <a:rPr lang="en-GB" sz="1700" dirty="0"/>
              <a:t> per la </a:t>
            </a:r>
            <a:r>
              <a:rPr lang="en-GB" sz="1700" dirty="0" err="1"/>
              <a:t>complessità</a:t>
            </a:r>
            <a:r>
              <a:rPr lang="en-GB" sz="1700" dirty="0"/>
              <a:t> di </a:t>
            </a:r>
            <a:r>
              <a:rPr lang="en-GB" sz="1700" dirty="0" err="1"/>
              <a:t>voci</a:t>
            </a:r>
            <a:r>
              <a:rPr lang="en-GB" sz="1700" dirty="0"/>
              <a:t> e </a:t>
            </a:r>
            <a:r>
              <a:rPr lang="en-GB" sz="1700" dirty="0" err="1"/>
              <a:t>attori</a:t>
            </a:r>
            <a:r>
              <a:rPr lang="en-GB" sz="1700" dirty="0"/>
              <a:t> </a:t>
            </a:r>
            <a:r>
              <a:rPr lang="en-GB" sz="1700" dirty="0" err="1"/>
              <a:t>coinvolti</a:t>
            </a:r>
            <a:r>
              <a:rPr lang="en-GB" sz="1700" dirty="0"/>
              <a:t>. </a:t>
            </a:r>
          </a:p>
          <a:p>
            <a:pPr marL="0" indent="0">
              <a:buNone/>
            </a:pPr>
            <a:endParaRPr lang="en-GB" sz="1700" dirty="0"/>
          </a:p>
          <a:p>
            <a:pPr marL="0" indent="0">
              <a:buNone/>
            </a:pPr>
            <a:r>
              <a:rPr lang="en-GB" sz="1700" dirty="0"/>
              <a:t>Il nostro </a:t>
            </a:r>
            <a:r>
              <a:rPr lang="en-GB" sz="1700" dirty="0" err="1"/>
              <a:t>approccio</a:t>
            </a:r>
            <a:r>
              <a:rPr lang="en-GB" sz="1700" dirty="0"/>
              <a:t> </a:t>
            </a:r>
            <a:r>
              <a:rPr lang="en-GB" sz="1700" dirty="0" err="1"/>
              <a:t>è</a:t>
            </a:r>
            <a:r>
              <a:rPr lang="en-GB" sz="1700" dirty="0"/>
              <a:t> </a:t>
            </a:r>
            <a:r>
              <a:rPr lang="en-GB" sz="1700" dirty="0" err="1"/>
              <a:t>guidato</a:t>
            </a:r>
            <a:r>
              <a:rPr lang="en-GB" sz="1700" dirty="0"/>
              <a:t> dal </a:t>
            </a:r>
            <a:r>
              <a:rPr lang="en-GB" sz="1700" dirty="0" err="1"/>
              <a:t>lavoro</a:t>
            </a:r>
            <a:r>
              <a:rPr lang="en-GB" sz="1700" dirty="0"/>
              <a:t> di </a:t>
            </a:r>
            <a:r>
              <a:rPr lang="en-GB" sz="1700" dirty="0" err="1"/>
              <a:t>espert</a:t>
            </a:r>
            <a:r>
              <a:rPr lang="en-GB" sz="1700" dirty="0"/>
              <a:t>* </a:t>
            </a:r>
            <a:r>
              <a:rPr lang="en-GB" sz="1700" dirty="0" err="1"/>
              <a:t>che</a:t>
            </a:r>
            <a:r>
              <a:rPr lang="en-GB" sz="1700" dirty="0"/>
              <a:t> </a:t>
            </a:r>
            <a:r>
              <a:rPr lang="en-GB" sz="1700" dirty="0" err="1"/>
              <a:t>si</a:t>
            </a:r>
            <a:r>
              <a:rPr lang="en-GB" sz="1700" dirty="0"/>
              <a:t> </a:t>
            </a:r>
            <a:r>
              <a:rPr lang="en-GB" sz="1700" dirty="0" err="1"/>
              <a:t>sono</a:t>
            </a:r>
            <a:r>
              <a:rPr lang="en-GB" sz="1700" dirty="0"/>
              <a:t> occiput* </a:t>
            </a:r>
            <a:r>
              <a:rPr lang="en-GB" sz="1700" dirty="0" err="1"/>
              <a:t>della</a:t>
            </a:r>
            <a:r>
              <a:rPr lang="en-GB" sz="1700" dirty="0"/>
              <a:t> </a:t>
            </a:r>
            <a:r>
              <a:rPr lang="en-GB" sz="1700" dirty="0" err="1"/>
              <a:t>questione</a:t>
            </a:r>
            <a:r>
              <a:rPr lang="en-GB" sz="1700" dirty="0"/>
              <a:t> da </a:t>
            </a:r>
            <a:r>
              <a:rPr lang="en-GB" sz="1700" dirty="0" err="1"/>
              <a:t>punti</a:t>
            </a:r>
            <a:r>
              <a:rPr lang="en-GB" sz="1700" dirty="0"/>
              <a:t> di vista </a:t>
            </a:r>
            <a:r>
              <a:rPr lang="en-GB" sz="1700" dirty="0" err="1"/>
              <a:t>diversi</a:t>
            </a:r>
            <a:r>
              <a:rPr lang="en-GB" sz="1700" dirty="0"/>
              <a:t>. </a:t>
            </a:r>
            <a:r>
              <a:rPr lang="en-GB" sz="1700" dirty="0" err="1"/>
              <a:t>Alcuni</a:t>
            </a:r>
            <a:r>
              <a:rPr lang="en-GB" sz="1700" dirty="0"/>
              <a:t> </a:t>
            </a:r>
            <a:r>
              <a:rPr lang="en-GB" sz="1700" dirty="0" err="1"/>
              <a:t>esempi</a:t>
            </a:r>
            <a:r>
              <a:rPr lang="en-GB" sz="1700" dirty="0"/>
              <a:t> </a:t>
            </a:r>
            <a:r>
              <a:rPr lang="en-GB" sz="1700" dirty="0" err="1"/>
              <a:t>sono</a:t>
            </a:r>
            <a:r>
              <a:rPr lang="en-GB" sz="1700" dirty="0"/>
              <a:t>: </a:t>
            </a:r>
            <a:br>
              <a:rPr lang="en-GB" sz="1700" dirty="0"/>
            </a:br>
            <a:endParaRPr lang="en-GB" sz="1700" dirty="0"/>
          </a:p>
          <a:p>
            <a:pPr marL="0" indent="0">
              <a:buNone/>
            </a:pP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How Can the Green Deal Adapt to a Brutal World? 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by Marc-Antoine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Eyl-Mazzega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and Diana-Paula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Gherasim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(March 11, 2024)</a:t>
            </a:r>
          </a:p>
          <a:p>
            <a:pPr marL="0" indent="0">
              <a:buNone/>
            </a:pP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Più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sostegno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ai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piccoli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agricoltori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nell’era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del Green deal: le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proposte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di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Deafal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 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di Aurora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Petrini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(28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Febbraio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2024), in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Altreconomia</a:t>
            </a:r>
            <a:endParaRPr lang="en-GB" sz="1200" dirty="0">
              <a:solidFill>
                <a:srgbClr val="1F2328"/>
              </a:solidFill>
              <a:highlight>
                <a:srgbClr val="FFFFFF"/>
              </a:highlight>
              <a:latin typeface="-apple-system"/>
            </a:endParaRPr>
          </a:p>
          <a:p>
            <a:pPr marL="0" indent="0">
              <a:buNone/>
            </a:pPr>
            <a:b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</a:b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The European (Green?) Deal: a systematic analysis of environmental sustainability 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By Joan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Hereu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-Morales,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lba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Segarra, César Valderrama (July 4, 2023) in Sustainable Development, 32(1), 647–661.</a:t>
            </a:r>
          </a:p>
          <a:p>
            <a:pPr marL="0" indent="0">
              <a:buNone/>
            </a:pP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La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protesta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degli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agricoltori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ci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riguarda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.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Perché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a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rimetterci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siamo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anche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GB" sz="1200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noi</a:t>
            </a:r>
            <a:r>
              <a:rPr lang="en-GB" sz="1200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 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Di Luca Pisapia (5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Febbraio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, 2024), in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Valori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,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notizie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di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finanza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etica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ed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economia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GB" sz="1200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sostenibile</a:t>
            </a:r>
            <a:r>
              <a:rPr lang="en-GB" sz="1200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(online)</a:t>
            </a:r>
          </a:p>
        </p:txBody>
      </p:sp>
    </p:spTree>
    <p:extLst>
      <p:ext uri="{BB962C8B-B14F-4D97-AF65-F5344CB8AC3E}">
        <p14:creationId xmlns:p14="http://schemas.microsoft.com/office/powerpoint/2010/main" val="741434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9539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2000"/>
                    </a14:imgEffect>
                    <a14:imgEffect>
                      <a14:colorTemperature colorTemp="7259"/>
                    </a14:imgEffect>
                    <a14:imgEffect>
                      <a14:saturation sat="108000"/>
                    </a14:imgEffect>
                    <a14:imgEffect>
                      <a14:brightnessContrast bright="-22000" contrast="1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93364960-7D1E-6044-416B-DA9B735D2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730" y="2453901"/>
            <a:ext cx="4459941" cy="1325563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58592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DB74BAD7-F0FC-4719-A31F-1ABDB621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48215" cy="6857999"/>
          </a:xfrm>
          <a:custGeom>
            <a:avLst/>
            <a:gdLst>
              <a:gd name="connsiteX0" fmla="*/ 0 w 9024730"/>
              <a:gd name="connsiteY0" fmla="*/ 0 h 6857999"/>
              <a:gd name="connsiteX1" fmla="*/ 9024730 w 9024730"/>
              <a:gd name="connsiteY1" fmla="*/ 0 h 6857999"/>
              <a:gd name="connsiteX2" fmla="*/ 9024730 w 9024730"/>
              <a:gd name="connsiteY2" fmla="*/ 2 h 6857999"/>
              <a:gd name="connsiteX3" fmla="*/ 8447016 w 9024730"/>
              <a:gd name="connsiteY3" fmla="*/ 2 h 6857999"/>
              <a:gd name="connsiteX4" fmla="*/ 8441214 w 9024730"/>
              <a:gd name="connsiteY4" fmla="*/ 14562 h 6857999"/>
              <a:gd name="connsiteX5" fmla="*/ 8445389 w 9024730"/>
              <a:gd name="connsiteY5" fmla="*/ 59077 h 6857999"/>
              <a:gd name="connsiteX6" fmla="*/ 8437086 w 9024730"/>
              <a:gd name="connsiteY6" fmla="*/ 107668 h 6857999"/>
              <a:gd name="connsiteX7" fmla="*/ 8458599 w 9024730"/>
              <a:gd name="connsiteY7" fmla="*/ 246136 h 6857999"/>
              <a:gd name="connsiteX8" fmla="*/ 8433237 w 9024730"/>
              <a:gd name="connsiteY8" fmla="*/ 372908 h 6857999"/>
              <a:gd name="connsiteX9" fmla="*/ 8430194 w 9024730"/>
              <a:gd name="connsiteY9" fmla="*/ 450607 h 6857999"/>
              <a:gd name="connsiteX10" fmla="*/ 8443315 w 9024730"/>
              <a:gd name="connsiteY10" fmla="*/ 812800 h 6857999"/>
              <a:gd name="connsiteX11" fmla="*/ 8453042 w 9024730"/>
              <a:gd name="connsiteY11" fmla="*/ 912727 h 6857999"/>
              <a:gd name="connsiteX12" fmla="*/ 8451649 w 9024730"/>
              <a:gd name="connsiteY12" fmla="*/ 989950 h 6857999"/>
              <a:gd name="connsiteX13" fmla="*/ 8455592 w 9024730"/>
              <a:gd name="connsiteY13" fmla="*/ 1141745 h 6857999"/>
              <a:gd name="connsiteX14" fmla="*/ 8470203 w 9024730"/>
              <a:gd name="connsiteY14" fmla="*/ 1265454 h 6857999"/>
              <a:gd name="connsiteX15" fmla="*/ 8499638 w 9024730"/>
              <a:gd name="connsiteY15" fmla="*/ 1385480 h 6857999"/>
              <a:gd name="connsiteX16" fmla="*/ 8518660 w 9024730"/>
              <a:gd name="connsiteY16" fmla="*/ 1458060 h 6857999"/>
              <a:gd name="connsiteX17" fmla="*/ 8539125 w 9024730"/>
              <a:gd name="connsiteY17" fmla="*/ 1513175 h 6857999"/>
              <a:gd name="connsiteX18" fmla="*/ 8570281 w 9024730"/>
              <a:gd name="connsiteY18" fmla="*/ 1570809 h 6857999"/>
              <a:gd name="connsiteX19" fmla="*/ 8605212 w 9024730"/>
              <a:gd name="connsiteY19" fmla="*/ 1638391 h 6857999"/>
              <a:gd name="connsiteX20" fmla="*/ 8626457 w 9024730"/>
              <a:gd name="connsiteY20" fmla="*/ 1742490 h 6857999"/>
              <a:gd name="connsiteX21" fmla="*/ 8654861 w 9024730"/>
              <a:gd name="connsiteY21" fmla="*/ 1818229 h 6857999"/>
              <a:gd name="connsiteX22" fmla="*/ 8648005 w 9024730"/>
              <a:gd name="connsiteY22" fmla="*/ 1862723 h 6857999"/>
              <a:gd name="connsiteX23" fmla="*/ 8654469 w 9024730"/>
              <a:gd name="connsiteY23" fmla="*/ 1917476 h 6857999"/>
              <a:gd name="connsiteX24" fmla="*/ 8649702 w 9024730"/>
              <a:gd name="connsiteY24" fmla="*/ 1972204 h 6857999"/>
              <a:gd name="connsiteX25" fmla="*/ 8656357 w 9024730"/>
              <a:gd name="connsiteY25" fmla="*/ 2054291 h 6857999"/>
              <a:gd name="connsiteX26" fmla="*/ 8648660 w 9024730"/>
              <a:gd name="connsiteY26" fmla="*/ 2227417 h 6857999"/>
              <a:gd name="connsiteX27" fmla="*/ 8607609 w 9024730"/>
              <a:gd name="connsiteY27" fmla="*/ 2510933 h 6857999"/>
              <a:gd name="connsiteX28" fmla="*/ 8608432 w 9024730"/>
              <a:gd name="connsiteY28" fmla="*/ 2741866 h 6857999"/>
              <a:gd name="connsiteX29" fmla="*/ 8619112 w 9024730"/>
              <a:gd name="connsiteY29" fmla="*/ 2864935 h 6857999"/>
              <a:gd name="connsiteX30" fmla="*/ 8627742 w 9024730"/>
              <a:gd name="connsiteY30" fmla="*/ 2950807 h 6857999"/>
              <a:gd name="connsiteX31" fmla="*/ 8611822 w 9024730"/>
              <a:gd name="connsiteY31" fmla="*/ 2978246 h 6857999"/>
              <a:gd name="connsiteX32" fmla="*/ 8608239 w 9024730"/>
              <a:gd name="connsiteY32" fmla="*/ 2995916 h 6857999"/>
              <a:gd name="connsiteX33" fmla="*/ 8598647 w 9024730"/>
              <a:gd name="connsiteY33" fmla="*/ 2998648 h 6857999"/>
              <a:gd name="connsiteX34" fmla="*/ 8587108 w 9024730"/>
              <a:gd name="connsiteY34" fmla="*/ 3023630 h 6857999"/>
              <a:gd name="connsiteX35" fmla="*/ 8577885 w 9024730"/>
              <a:gd name="connsiteY35" fmla="*/ 3096975 h 6857999"/>
              <a:gd name="connsiteX36" fmla="*/ 8557492 w 9024730"/>
              <a:gd name="connsiteY36" fmla="*/ 3216657 h 6857999"/>
              <a:gd name="connsiteX37" fmla="*/ 8560894 w 9024730"/>
              <a:gd name="connsiteY37" fmla="*/ 3310980 h 6857999"/>
              <a:gd name="connsiteX38" fmla="*/ 8547852 w 9024730"/>
              <a:gd name="connsiteY38" fmla="*/ 3344725 h 6857999"/>
              <a:gd name="connsiteX39" fmla="*/ 8535427 w 9024730"/>
              <a:gd name="connsiteY39" fmla="*/ 3393250 h 6857999"/>
              <a:gd name="connsiteX40" fmla="*/ 8520092 w 9024730"/>
              <a:gd name="connsiteY40" fmla="*/ 3514536 h 6857999"/>
              <a:gd name="connsiteX41" fmla="*/ 8497231 w 9024730"/>
              <a:gd name="connsiteY41" fmla="*/ 3686149 h 6857999"/>
              <a:gd name="connsiteX42" fmla="*/ 8489799 w 9024730"/>
              <a:gd name="connsiteY42" fmla="*/ 3692208 h 6857999"/>
              <a:gd name="connsiteX43" fmla="*/ 8475804 w 9024730"/>
              <a:gd name="connsiteY43" fmla="*/ 3776022 h 6857999"/>
              <a:gd name="connsiteX44" fmla="*/ 8471279 w 9024730"/>
              <a:gd name="connsiteY44" fmla="*/ 3977138 h 6857999"/>
              <a:gd name="connsiteX45" fmla="*/ 8408913 w 9024730"/>
              <a:gd name="connsiteY45" fmla="*/ 4222149 h 6857999"/>
              <a:gd name="connsiteX46" fmla="*/ 8402112 w 9024730"/>
              <a:gd name="connsiteY46" fmla="*/ 4364683 h 6857999"/>
              <a:gd name="connsiteX47" fmla="*/ 8393355 w 9024730"/>
              <a:gd name="connsiteY47" fmla="*/ 4462471 h 6857999"/>
              <a:gd name="connsiteX48" fmla="*/ 8376166 w 9024730"/>
              <a:gd name="connsiteY48" fmla="*/ 4574052 h 6857999"/>
              <a:gd name="connsiteX49" fmla="*/ 8341678 w 9024730"/>
              <a:gd name="connsiteY49" fmla="*/ 4667756 h 6857999"/>
              <a:gd name="connsiteX50" fmla="*/ 8273661 w 9024730"/>
              <a:gd name="connsiteY50" fmla="*/ 4799019 h 6857999"/>
              <a:gd name="connsiteX51" fmla="*/ 8256132 w 9024730"/>
              <a:gd name="connsiteY51" fmla="*/ 4849614 h 6857999"/>
              <a:gd name="connsiteX52" fmla="*/ 8226804 w 9024730"/>
              <a:gd name="connsiteY52" fmla="*/ 4919971 h 6857999"/>
              <a:gd name="connsiteX53" fmla="*/ 8171825 w 9024730"/>
              <a:gd name="connsiteY53" fmla="*/ 5010766 h 6857999"/>
              <a:gd name="connsiteX54" fmla="*/ 8143172 w 9024730"/>
              <a:gd name="connsiteY54" fmla="*/ 5088190 h 6857999"/>
              <a:gd name="connsiteX55" fmla="*/ 8126363 w 9024730"/>
              <a:gd name="connsiteY55" fmla="*/ 5143922 h 6857999"/>
              <a:gd name="connsiteX56" fmla="*/ 8103782 w 9024730"/>
              <a:gd name="connsiteY56" fmla="*/ 5284346 h 6857999"/>
              <a:gd name="connsiteX57" fmla="*/ 8084361 w 9024730"/>
              <a:gd name="connsiteY57" fmla="*/ 5390948 h 6857999"/>
              <a:gd name="connsiteX58" fmla="*/ 8062552 w 9024730"/>
              <a:gd name="connsiteY58" fmla="*/ 5470854 h 6857999"/>
              <a:gd name="connsiteX59" fmla="*/ 8057342 w 9024730"/>
              <a:gd name="connsiteY59" fmla="*/ 5529643 h 6857999"/>
              <a:gd name="connsiteX60" fmla="*/ 8044923 w 9024730"/>
              <a:gd name="connsiteY60" fmla="*/ 5597292 h 6857999"/>
              <a:gd name="connsiteX61" fmla="*/ 8035233 w 9024730"/>
              <a:gd name="connsiteY61" fmla="*/ 5608899 h 6857999"/>
              <a:gd name="connsiteX62" fmla="*/ 8018178 w 9024730"/>
              <a:gd name="connsiteY62" fmla="*/ 5684911 h 6857999"/>
              <a:gd name="connsiteX63" fmla="*/ 8018018 w 9024730"/>
              <a:gd name="connsiteY63" fmla="*/ 5755776 h 6857999"/>
              <a:gd name="connsiteX64" fmla="*/ 8008640 w 9024730"/>
              <a:gd name="connsiteY64" fmla="*/ 5889599 h 6857999"/>
              <a:gd name="connsiteX65" fmla="*/ 8013542 w 9024730"/>
              <a:gd name="connsiteY65" fmla="*/ 5989744 h 6857999"/>
              <a:gd name="connsiteX66" fmla="*/ 7980757 w 9024730"/>
              <a:gd name="connsiteY66" fmla="*/ 6084926 h 6857999"/>
              <a:gd name="connsiteX67" fmla="*/ 7975907 w 9024730"/>
              <a:gd name="connsiteY67" fmla="*/ 6346549 h 6857999"/>
              <a:gd name="connsiteX68" fmla="*/ 7974221 w 9024730"/>
              <a:gd name="connsiteY68" fmla="*/ 6527527 h 6857999"/>
              <a:gd name="connsiteX69" fmla="*/ 7979135 w 9024730"/>
              <a:gd name="connsiteY69" fmla="*/ 6627129 h 6857999"/>
              <a:gd name="connsiteX70" fmla="*/ 7979404 w 9024730"/>
              <a:gd name="connsiteY70" fmla="*/ 6694819 h 6857999"/>
              <a:gd name="connsiteX71" fmla="*/ 8009526 w 9024730"/>
              <a:gd name="connsiteY71" fmla="*/ 6765445 h 6857999"/>
              <a:gd name="connsiteX72" fmla="*/ 8018211 w 9024730"/>
              <a:gd name="connsiteY72" fmla="*/ 6844697 h 6857999"/>
              <a:gd name="connsiteX73" fmla="*/ 8019608 w 9024730"/>
              <a:gd name="connsiteY73" fmla="*/ 6857999 h 6857999"/>
              <a:gd name="connsiteX74" fmla="*/ 0 w 9024730"/>
              <a:gd name="connsiteY7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9024730" h="6857999">
                <a:moveTo>
                  <a:pt x="0" y="0"/>
                </a:moveTo>
                <a:lnTo>
                  <a:pt x="9024730" y="0"/>
                </a:lnTo>
                <a:lnTo>
                  <a:pt x="9024730" y="2"/>
                </a:lnTo>
                <a:lnTo>
                  <a:pt x="8447016" y="2"/>
                </a:lnTo>
                <a:lnTo>
                  <a:pt x="8441214" y="14562"/>
                </a:lnTo>
                <a:lnTo>
                  <a:pt x="8445389" y="59077"/>
                </a:lnTo>
                <a:cubicBezTo>
                  <a:pt x="8445971" y="76949"/>
                  <a:pt x="8436504" y="89796"/>
                  <a:pt x="8437086" y="107668"/>
                </a:cubicBezTo>
                <a:cubicBezTo>
                  <a:pt x="8417947" y="138162"/>
                  <a:pt x="8459241" y="201929"/>
                  <a:pt x="8458599" y="246136"/>
                </a:cubicBezTo>
                <a:cubicBezTo>
                  <a:pt x="8457958" y="290343"/>
                  <a:pt x="8471649" y="364179"/>
                  <a:pt x="8433237" y="372908"/>
                </a:cubicBezTo>
                <a:cubicBezTo>
                  <a:pt x="8426916" y="431308"/>
                  <a:pt x="8438389" y="357606"/>
                  <a:pt x="8430194" y="450607"/>
                </a:cubicBezTo>
                <a:cubicBezTo>
                  <a:pt x="8466727" y="551950"/>
                  <a:pt x="8430182" y="787036"/>
                  <a:pt x="8443315" y="812800"/>
                </a:cubicBezTo>
                <a:cubicBezTo>
                  <a:pt x="8478999" y="860799"/>
                  <a:pt x="8435788" y="854953"/>
                  <a:pt x="8453042" y="912727"/>
                </a:cubicBezTo>
                <a:cubicBezTo>
                  <a:pt x="8462900" y="945986"/>
                  <a:pt x="8451223" y="951781"/>
                  <a:pt x="8451649" y="989950"/>
                </a:cubicBezTo>
                <a:cubicBezTo>
                  <a:pt x="8452074" y="1028120"/>
                  <a:pt x="8452500" y="1095828"/>
                  <a:pt x="8455592" y="1141745"/>
                </a:cubicBezTo>
                <a:cubicBezTo>
                  <a:pt x="8458684" y="1187662"/>
                  <a:pt x="8470047" y="1234783"/>
                  <a:pt x="8470203" y="1265454"/>
                </a:cubicBezTo>
                <a:cubicBezTo>
                  <a:pt x="8458947" y="1304052"/>
                  <a:pt x="8496012" y="1370755"/>
                  <a:pt x="8499638" y="1385480"/>
                </a:cubicBezTo>
                <a:cubicBezTo>
                  <a:pt x="8514485" y="1422714"/>
                  <a:pt x="8525070" y="1428103"/>
                  <a:pt x="8518660" y="1458060"/>
                </a:cubicBezTo>
                <a:cubicBezTo>
                  <a:pt x="8518783" y="1468057"/>
                  <a:pt x="8539003" y="1503177"/>
                  <a:pt x="8539125" y="1513175"/>
                </a:cubicBezTo>
                <a:lnTo>
                  <a:pt x="8570281" y="1570809"/>
                </a:lnTo>
                <a:cubicBezTo>
                  <a:pt x="8597636" y="1617136"/>
                  <a:pt x="8594573" y="1601443"/>
                  <a:pt x="8605212" y="1638391"/>
                </a:cubicBezTo>
                <a:cubicBezTo>
                  <a:pt x="8629645" y="1719640"/>
                  <a:pt x="8613884" y="1715203"/>
                  <a:pt x="8626457" y="1742490"/>
                </a:cubicBezTo>
                <a:lnTo>
                  <a:pt x="8654861" y="1818229"/>
                </a:lnTo>
                <a:cubicBezTo>
                  <a:pt x="8657202" y="1824059"/>
                  <a:pt x="8651899" y="1851211"/>
                  <a:pt x="8648005" y="1862723"/>
                </a:cubicBezTo>
                <a:lnTo>
                  <a:pt x="8654469" y="1917476"/>
                </a:lnTo>
                <a:lnTo>
                  <a:pt x="8649702" y="1972204"/>
                </a:lnTo>
                <a:cubicBezTo>
                  <a:pt x="8652251" y="1979569"/>
                  <a:pt x="8651461" y="2048203"/>
                  <a:pt x="8656357" y="2054291"/>
                </a:cubicBezTo>
                <a:cubicBezTo>
                  <a:pt x="8672645" y="2141657"/>
                  <a:pt x="8632397" y="2189849"/>
                  <a:pt x="8648660" y="2227417"/>
                </a:cubicBezTo>
                <a:cubicBezTo>
                  <a:pt x="8639941" y="2317591"/>
                  <a:pt x="8613796" y="2407644"/>
                  <a:pt x="8607609" y="2510933"/>
                </a:cubicBezTo>
                <a:cubicBezTo>
                  <a:pt x="8633490" y="2597916"/>
                  <a:pt x="8602674" y="2649734"/>
                  <a:pt x="8608432" y="2741866"/>
                </a:cubicBezTo>
                <a:cubicBezTo>
                  <a:pt x="8630300" y="2779815"/>
                  <a:pt x="8631929" y="2817058"/>
                  <a:pt x="8619112" y="2864935"/>
                </a:cubicBezTo>
                <a:cubicBezTo>
                  <a:pt x="8655820" y="2860552"/>
                  <a:pt x="8588374" y="2937673"/>
                  <a:pt x="8627742" y="2950807"/>
                </a:cubicBezTo>
                <a:lnTo>
                  <a:pt x="8611822" y="2978246"/>
                </a:lnTo>
                <a:lnTo>
                  <a:pt x="8608239" y="2995916"/>
                </a:lnTo>
                <a:lnTo>
                  <a:pt x="8598647" y="2998648"/>
                </a:lnTo>
                <a:lnTo>
                  <a:pt x="8587108" y="3023630"/>
                </a:lnTo>
                <a:cubicBezTo>
                  <a:pt x="8584111" y="3033333"/>
                  <a:pt x="8577413" y="3084375"/>
                  <a:pt x="8577885" y="3096975"/>
                </a:cubicBezTo>
                <a:cubicBezTo>
                  <a:pt x="8594321" y="3142205"/>
                  <a:pt x="8535131" y="3160433"/>
                  <a:pt x="8557492" y="3216657"/>
                </a:cubicBezTo>
                <a:cubicBezTo>
                  <a:pt x="8562518" y="3237178"/>
                  <a:pt x="8573573" y="3299737"/>
                  <a:pt x="8560894" y="3310980"/>
                </a:cubicBezTo>
                <a:cubicBezTo>
                  <a:pt x="8557601" y="3323902"/>
                  <a:pt x="8561083" y="3339340"/>
                  <a:pt x="8547852" y="3344725"/>
                </a:cubicBezTo>
                <a:cubicBezTo>
                  <a:pt x="8531788" y="3353908"/>
                  <a:pt x="8553430" y="3400659"/>
                  <a:pt x="8535427" y="3393250"/>
                </a:cubicBezTo>
                <a:cubicBezTo>
                  <a:pt x="8550195" y="3426421"/>
                  <a:pt x="8529553" y="3487753"/>
                  <a:pt x="8520092" y="3514536"/>
                </a:cubicBezTo>
                <a:cubicBezTo>
                  <a:pt x="8513726" y="3563353"/>
                  <a:pt x="8500070" y="3650327"/>
                  <a:pt x="8497231" y="3686149"/>
                </a:cubicBezTo>
                <a:cubicBezTo>
                  <a:pt x="8494574" y="3687657"/>
                  <a:pt x="8493370" y="3677229"/>
                  <a:pt x="8489799" y="3692208"/>
                </a:cubicBezTo>
                <a:cubicBezTo>
                  <a:pt x="8486228" y="3707187"/>
                  <a:pt x="8465938" y="3757479"/>
                  <a:pt x="8475804" y="3776022"/>
                </a:cubicBezTo>
                <a:cubicBezTo>
                  <a:pt x="8441061" y="3875691"/>
                  <a:pt x="8487451" y="3939839"/>
                  <a:pt x="8471279" y="3977138"/>
                </a:cubicBezTo>
                <a:cubicBezTo>
                  <a:pt x="8465599" y="4067300"/>
                  <a:pt x="8419685" y="4164564"/>
                  <a:pt x="8408913" y="4222149"/>
                </a:cubicBezTo>
                <a:cubicBezTo>
                  <a:pt x="8403583" y="4287917"/>
                  <a:pt x="8398240" y="4339232"/>
                  <a:pt x="8402112" y="4364683"/>
                </a:cubicBezTo>
                <a:lnTo>
                  <a:pt x="8393355" y="4462471"/>
                </a:lnTo>
                <a:cubicBezTo>
                  <a:pt x="8396004" y="4503329"/>
                  <a:pt x="8376320" y="4548111"/>
                  <a:pt x="8376166" y="4574052"/>
                </a:cubicBezTo>
                <a:cubicBezTo>
                  <a:pt x="8369380" y="4670665"/>
                  <a:pt x="8352302" y="4649921"/>
                  <a:pt x="8341678" y="4667756"/>
                </a:cubicBezTo>
                <a:cubicBezTo>
                  <a:pt x="8320864" y="4705850"/>
                  <a:pt x="8290794" y="4758928"/>
                  <a:pt x="8273661" y="4799019"/>
                </a:cubicBezTo>
                <a:cubicBezTo>
                  <a:pt x="8254323" y="4834076"/>
                  <a:pt x="8262378" y="4811645"/>
                  <a:pt x="8256132" y="4849614"/>
                </a:cubicBezTo>
                <a:cubicBezTo>
                  <a:pt x="8239320" y="4853334"/>
                  <a:pt x="8207060" y="4883089"/>
                  <a:pt x="8226804" y="4919971"/>
                </a:cubicBezTo>
                <a:lnTo>
                  <a:pt x="8171825" y="5010766"/>
                </a:lnTo>
                <a:cubicBezTo>
                  <a:pt x="8150097" y="4983259"/>
                  <a:pt x="8165842" y="5107656"/>
                  <a:pt x="8143172" y="5088190"/>
                </a:cubicBezTo>
                <a:cubicBezTo>
                  <a:pt x="8128060" y="5102008"/>
                  <a:pt x="8138350" y="5118851"/>
                  <a:pt x="8126363" y="5143922"/>
                </a:cubicBezTo>
                <a:cubicBezTo>
                  <a:pt x="8116335" y="5192745"/>
                  <a:pt x="8111851" y="5226225"/>
                  <a:pt x="8103782" y="5284346"/>
                </a:cubicBezTo>
                <a:cubicBezTo>
                  <a:pt x="8101016" y="5338386"/>
                  <a:pt x="8095811" y="5337325"/>
                  <a:pt x="8084361" y="5390948"/>
                </a:cubicBezTo>
                <a:cubicBezTo>
                  <a:pt x="8082912" y="5429655"/>
                  <a:pt x="8063705" y="5449508"/>
                  <a:pt x="8062552" y="5470854"/>
                </a:cubicBezTo>
                <a:cubicBezTo>
                  <a:pt x="8086776" y="5526328"/>
                  <a:pt x="8037513" y="5496377"/>
                  <a:pt x="8057342" y="5529643"/>
                </a:cubicBezTo>
                <a:cubicBezTo>
                  <a:pt x="8050653" y="5550879"/>
                  <a:pt x="8055939" y="5587444"/>
                  <a:pt x="8044923" y="5597292"/>
                </a:cubicBezTo>
                <a:lnTo>
                  <a:pt x="8035233" y="5608899"/>
                </a:lnTo>
                <a:cubicBezTo>
                  <a:pt x="8030775" y="5623501"/>
                  <a:pt x="8021047" y="5660431"/>
                  <a:pt x="8018178" y="5684911"/>
                </a:cubicBezTo>
                <a:cubicBezTo>
                  <a:pt x="8005590" y="5692608"/>
                  <a:pt x="8011744" y="5734344"/>
                  <a:pt x="8018018" y="5755776"/>
                </a:cubicBezTo>
                <a:cubicBezTo>
                  <a:pt x="8019409" y="5792777"/>
                  <a:pt x="7989082" y="5848613"/>
                  <a:pt x="8008640" y="5889599"/>
                </a:cubicBezTo>
                <a:cubicBezTo>
                  <a:pt x="8011480" y="5932097"/>
                  <a:pt x="8009486" y="5940901"/>
                  <a:pt x="8013542" y="5989744"/>
                </a:cubicBezTo>
                <a:cubicBezTo>
                  <a:pt x="8022089" y="6020787"/>
                  <a:pt x="7982918" y="6024963"/>
                  <a:pt x="7980757" y="6084926"/>
                </a:cubicBezTo>
                <a:cubicBezTo>
                  <a:pt x="7974117" y="6134231"/>
                  <a:pt x="7999371" y="6240432"/>
                  <a:pt x="7975907" y="6346549"/>
                </a:cubicBezTo>
                <a:cubicBezTo>
                  <a:pt x="7987225" y="6409741"/>
                  <a:pt x="7980509" y="6468689"/>
                  <a:pt x="7974221" y="6527527"/>
                </a:cubicBezTo>
                <a:cubicBezTo>
                  <a:pt x="7955361" y="6585667"/>
                  <a:pt x="7987786" y="6579284"/>
                  <a:pt x="7979135" y="6627129"/>
                </a:cubicBezTo>
                <a:cubicBezTo>
                  <a:pt x="7983057" y="6635153"/>
                  <a:pt x="7984986" y="6697665"/>
                  <a:pt x="7979404" y="6694819"/>
                </a:cubicBezTo>
                <a:cubicBezTo>
                  <a:pt x="7981755" y="6716947"/>
                  <a:pt x="8003903" y="6732844"/>
                  <a:pt x="8009526" y="6765445"/>
                </a:cubicBezTo>
                <a:cubicBezTo>
                  <a:pt x="8011113" y="6776325"/>
                  <a:pt x="8014662" y="6810511"/>
                  <a:pt x="8018211" y="6844697"/>
                </a:cubicBezTo>
                <a:lnTo>
                  <a:pt x="801960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477931-4740-2842-5005-A4C8A62BF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9"/>
            <a:ext cx="6596455" cy="13228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strutturati</a:t>
            </a:r>
            <a:endParaRPr lang="en-US" dirty="0"/>
          </a:p>
        </p:txBody>
      </p:sp>
      <p:pic>
        <p:nvPicPr>
          <p:cNvPr id="8" name="Content Placeholder 7" descr="A logo with blue and red text&#10;&#10;Description automatically generated">
            <a:extLst>
              <a:ext uri="{FF2B5EF4-FFF2-40B4-BE49-F238E27FC236}">
                <a16:creationId xmlns:a16="http://schemas.microsoft.com/office/drawing/2014/main" id="{2E770DD6-6FDF-1B49-4D7F-72FA4C1FD01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1660" y="609599"/>
            <a:ext cx="1571924" cy="1183495"/>
          </a:xfrm>
          <a:prstGeom prst="rect">
            <a:avLst/>
          </a:prstGeom>
        </p:spPr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9438128-6CFD-B2BB-F121-4F6B60E817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37034" y="2194101"/>
            <a:ext cx="6420213" cy="4206699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000" dirty="0" err="1"/>
              <a:t>Questi</a:t>
            </a:r>
            <a:r>
              <a:rPr lang="en-US" sz="2000" dirty="0"/>
              <a:t> </a:t>
            </a:r>
            <a:r>
              <a:rPr lang="en-US" sz="2000" dirty="0" err="1"/>
              <a:t>siti</a:t>
            </a:r>
            <a:r>
              <a:rPr lang="en-US" sz="2000" dirty="0"/>
              <a:t> </a:t>
            </a:r>
            <a:r>
              <a:rPr lang="en-US" sz="2000" dirty="0" err="1"/>
              <a:t>offrono</a:t>
            </a:r>
            <a:r>
              <a:rPr lang="en-US" sz="2000" dirty="0"/>
              <a:t> </a:t>
            </a:r>
            <a:r>
              <a:rPr lang="en-US" sz="2000" dirty="0" err="1"/>
              <a:t>diversi</a:t>
            </a:r>
            <a:r>
              <a:rPr lang="en-US" sz="2000" dirty="0"/>
              <a:t> dataset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decrivono</a:t>
            </a:r>
            <a:r>
              <a:rPr lang="en-US" sz="2000" dirty="0"/>
              <a:t> la </a:t>
            </a:r>
            <a:r>
              <a:rPr lang="en-US" sz="2000" dirty="0" err="1"/>
              <a:t>situazione</a:t>
            </a:r>
            <a:r>
              <a:rPr lang="en-US" sz="2000" dirty="0"/>
              <a:t> </a:t>
            </a:r>
            <a:r>
              <a:rPr lang="en-US" sz="2000" dirty="0" err="1"/>
              <a:t>dell’industria</a:t>
            </a:r>
            <a:r>
              <a:rPr lang="en-US" sz="2000" dirty="0"/>
              <a:t> </a:t>
            </a:r>
            <a:r>
              <a:rPr lang="en-US" sz="2000" dirty="0" err="1"/>
              <a:t>agroalimentare</a:t>
            </a:r>
            <a:r>
              <a:rPr lang="en-US" sz="2000" dirty="0"/>
              <a:t> sotto </a:t>
            </a:r>
            <a:r>
              <a:rPr lang="en-US" sz="2000" dirty="0" err="1"/>
              <a:t>diversi</a:t>
            </a:r>
            <a:r>
              <a:rPr lang="en-US" sz="2000" dirty="0"/>
              <a:t> </a:t>
            </a:r>
            <a:r>
              <a:rPr lang="en-US" sz="2000" dirty="0" err="1"/>
              <a:t>punti</a:t>
            </a:r>
            <a:r>
              <a:rPr lang="en-US" sz="2000" dirty="0"/>
              <a:t> di vista (e.g., </a:t>
            </a:r>
            <a:r>
              <a:rPr lang="en-US" sz="2000" dirty="0" err="1"/>
              <a:t>economico</a:t>
            </a:r>
            <a:r>
              <a:rPr lang="en-US" sz="2000" dirty="0"/>
              <a:t>, </a:t>
            </a:r>
            <a:r>
              <a:rPr lang="en-US" sz="2000" dirty="0" err="1"/>
              <a:t>finanziario</a:t>
            </a:r>
            <a:r>
              <a:rPr lang="en-US" sz="2000" dirty="0"/>
              <a:t>, </a:t>
            </a:r>
            <a:r>
              <a:rPr lang="en-US" sz="2000" dirty="0" err="1"/>
              <a:t>produttivo</a:t>
            </a:r>
            <a:r>
              <a:rPr lang="en-US" sz="2000" dirty="0"/>
              <a:t>, </a:t>
            </a:r>
            <a:r>
              <a:rPr lang="en-US" sz="2000" dirty="0" err="1"/>
              <a:t>ambientale</a:t>
            </a:r>
            <a:r>
              <a:rPr lang="en-US" sz="2000" dirty="0"/>
              <a:t> etc.)</a:t>
            </a:r>
          </a:p>
          <a:p>
            <a:r>
              <a:rPr lang="en-US" sz="2000" dirty="0"/>
              <a:t>CREA e RICA </a:t>
            </a:r>
            <a:r>
              <a:rPr lang="en-US" sz="2000" dirty="0" err="1"/>
              <a:t>sono</a:t>
            </a:r>
            <a:r>
              <a:rPr lang="en-US" sz="2000" dirty="0"/>
              <a:t> </a:t>
            </a:r>
            <a:r>
              <a:rPr lang="en-US" sz="2000" dirty="0" err="1"/>
              <a:t>centri</a:t>
            </a:r>
            <a:r>
              <a:rPr lang="en-US" sz="2000" dirty="0"/>
              <a:t> di </a:t>
            </a:r>
            <a:r>
              <a:rPr lang="en-US" sz="2000" dirty="0" err="1"/>
              <a:t>ricerca</a:t>
            </a:r>
            <a:r>
              <a:rPr lang="en-US" sz="2000" dirty="0"/>
              <a:t> </a:t>
            </a:r>
            <a:r>
              <a:rPr lang="en-US" sz="2000" dirty="0" err="1"/>
              <a:t>incentrati</a:t>
            </a:r>
            <a:r>
              <a:rPr lang="en-US" sz="2000" dirty="0"/>
              <a:t> </a:t>
            </a:r>
            <a:r>
              <a:rPr lang="en-US" sz="2000" dirty="0" err="1"/>
              <a:t>sull’agroalimentare</a:t>
            </a:r>
            <a:r>
              <a:rPr lang="en-US" sz="2000" dirty="0"/>
              <a:t> e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loro</a:t>
            </a:r>
            <a:r>
              <a:rPr lang="en-US" sz="2000" dirty="0"/>
              <a:t> dataset </a:t>
            </a:r>
            <a:r>
              <a:rPr lang="en-US" sz="2000" dirty="0" err="1"/>
              <a:t>sono</a:t>
            </a:r>
            <a:r>
              <a:rPr lang="en-US" sz="2000" dirty="0"/>
              <a:t> </a:t>
            </a:r>
            <a:r>
              <a:rPr lang="en-US" sz="2000" dirty="0" err="1"/>
              <a:t>disponibili</a:t>
            </a:r>
            <a:r>
              <a:rPr lang="en-US" sz="2000" dirty="0"/>
              <a:t> a* </a:t>
            </a:r>
            <a:r>
              <a:rPr lang="en-US" sz="2000" dirty="0" err="1"/>
              <a:t>ricercator</a:t>
            </a:r>
            <a:r>
              <a:rPr lang="en-US" sz="2000" dirty="0"/>
              <a:t>*</a:t>
            </a:r>
          </a:p>
          <a:p>
            <a:r>
              <a:rPr lang="en-US" sz="2000" dirty="0" err="1"/>
              <a:t>Anche</a:t>
            </a:r>
            <a:r>
              <a:rPr lang="en-US" sz="2000" dirty="0"/>
              <a:t> ISTAT ha a </a:t>
            </a:r>
            <a:r>
              <a:rPr lang="en-US" sz="2000" dirty="0" err="1"/>
              <a:t>disposizione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serie</a:t>
            </a:r>
            <a:r>
              <a:rPr lang="en-US" sz="2000" dirty="0"/>
              <a:t> di dataset, dal 2006 </a:t>
            </a:r>
            <a:r>
              <a:rPr lang="en-US" sz="2000" dirty="0" err="1"/>
              <a:t>fino</a:t>
            </a:r>
            <a:r>
              <a:rPr lang="en-US" sz="2000" dirty="0"/>
              <a:t> al 2024 (</a:t>
            </a:r>
            <a:r>
              <a:rPr lang="en-US" sz="2000" dirty="0" err="1"/>
              <a:t>sebbene</a:t>
            </a:r>
            <a:r>
              <a:rPr lang="en-US" sz="2000" dirty="0"/>
              <a:t> </a:t>
            </a:r>
            <a:r>
              <a:rPr lang="en-US" sz="2000" dirty="0" err="1"/>
              <a:t>questi</a:t>
            </a:r>
            <a:r>
              <a:rPr lang="en-US" sz="2000" dirty="0"/>
              <a:t> </a:t>
            </a:r>
            <a:r>
              <a:rPr lang="en-US" sz="2000" dirty="0" err="1"/>
              <a:t>ultimi</a:t>
            </a:r>
            <a:r>
              <a:rPr lang="en-US" sz="2000" dirty="0"/>
              <a:t> </a:t>
            </a:r>
            <a:r>
              <a:rPr lang="en-US" sz="2000" dirty="0" err="1"/>
              <a:t>siano</a:t>
            </a:r>
            <a:r>
              <a:rPr lang="en-US" sz="2000" dirty="0"/>
              <a:t> </a:t>
            </a:r>
            <a:r>
              <a:rPr lang="en-US" sz="2000" dirty="0" err="1"/>
              <a:t>incompleti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r>
              <a:rPr lang="en-US" sz="2000" dirty="0" err="1"/>
              <a:t>Questi</a:t>
            </a:r>
            <a:r>
              <a:rPr lang="en-US" sz="2000" dirty="0"/>
              <a:t> </a:t>
            </a:r>
            <a:r>
              <a:rPr lang="en-US" sz="2000" dirty="0" err="1"/>
              <a:t>dati</a:t>
            </a:r>
            <a:r>
              <a:rPr lang="en-US" sz="2000" dirty="0"/>
              <a:t>, </a:t>
            </a:r>
            <a:r>
              <a:rPr lang="en-US" sz="2000" dirty="0" err="1"/>
              <a:t>sia</a:t>
            </a:r>
            <a:r>
              <a:rPr lang="en-US" sz="2000" dirty="0"/>
              <a:t> </a:t>
            </a:r>
            <a:r>
              <a:rPr lang="en-US" sz="2000" dirty="0" err="1"/>
              <a:t>singolarmente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combinati</a:t>
            </a:r>
            <a:r>
              <a:rPr lang="en-US" sz="2000" dirty="0"/>
              <a:t>, ci </a:t>
            </a:r>
            <a:r>
              <a:rPr lang="en-US" sz="2000" dirty="0" err="1"/>
              <a:t>permetteranno</a:t>
            </a:r>
            <a:r>
              <a:rPr lang="en-US" sz="2000" dirty="0"/>
              <a:t> da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parte</a:t>
            </a:r>
            <a:r>
              <a:rPr lang="en-US" sz="2000" dirty="0"/>
              <a:t> di </a:t>
            </a:r>
            <a:r>
              <a:rPr lang="en-US" sz="2000" dirty="0" err="1"/>
              <a:t>descrivere</a:t>
            </a:r>
            <a:r>
              <a:rPr lang="en-US" sz="2000" dirty="0"/>
              <a:t> la </a:t>
            </a:r>
            <a:r>
              <a:rPr lang="en-US" sz="2000" dirty="0" err="1"/>
              <a:t>situazione</a:t>
            </a:r>
            <a:r>
              <a:rPr lang="en-US" sz="2000" dirty="0"/>
              <a:t>, </a:t>
            </a:r>
            <a:r>
              <a:rPr lang="en-US" sz="2000" dirty="0" err="1"/>
              <a:t>dall’altra</a:t>
            </a:r>
            <a:r>
              <a:rPr lang="en-US" sz="2000" dirty="0"/>
              <a:t> di fare </a:t>
            </a:r>
            <a:r>
              <a:rPr lang="en-US" sz="2000" dirty="0" err="1"/>
              <a:t>previsioni</a:t>
            </a:r>
            <a:r>
              <a:rPr lang="en-US" sz="2000" dirty="0"/>
              <a:t> </a:t>
            </a:r>
            <a:r>
              <a:rPr lang="en-US" sz="2000" dirty="0" err="1"/>
              <a:t>sull’andamento</a:t>
            </a:r>
            <a:r>
              <a:rPr lang="en-US" sz="2000" dirty="0"/>
              <a:t> </a:t>
            </a:r>
            <a:r>
              <a:rPr lang="en-US" sz="2000" dirty="0" err="1"/>
              <a:t>dell’industria</a:t>
            </a:r>
            <a:r>
              <a:rPr lang="en-US" sz="2000" dirty="0"/>
              <a:t> in base </a:t>
            </a:r>
            <a:r>
              <a:rPr lang="en-US" sz="2000" dirty="0" err="1"/>
              <a:t>alla</a:t>
            </a:r>
            <a:r>
              <a:rPr lang="en-US" sz="2000" dirty="0"/>
              <a:t> </a:t>
            </a:r>
            <a:r>
              <a:rPr lang="en-US" sz="2000" dirty="0" err="1"/>
              <a:t>nuova</a:t>
            </a:r>
            <a:r>
              <a:rPr lang="en-US" sz="2000" dirty="0"/>
              <a:t> PAC</a:t>
            </a:r>
          </a:p>
        </p:txBody>
      </p:sp>
      <p:pic>
        <p:nvPicPr>
          <p:cNvPr id="6" name="Content Placeholder 5" descr="A green and blue logo&#10;&#10;Description automatically generated">
            <a:extLst>
              <a:ext uri="{FF2B5EF4-FFF2-40B4-BE49-F238E27FC236}">
                <a16:creationId xmlns:a16="http://schemas.microsoft.com/office/drawing/2014/main" id="{94E87881-70A1-9961-F39E-4BCCDB47E1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940" y="2094572"/>
            <a:ext cx="2167364" cy="1183495"/>
          </a:xfrm>
          <a:prstGeom prst="rect">
            <a:avLst/>
          </a:prstGeom>
        </p:spPr>
      </p:pic>
      <p:pic>
        <p:nvPicPr>
          <p:cNvPr id="12" name="Picture 11" descr="A logo with green and red and white colors&#10;&#10;Description automatically generated">
            <a:extLst>
              <a:ext uri="{FF2B5EF4-FFF2-40B4-BE49-F238E27FC236}">
                <a16:creationId xmlns:a16="http://schemas.microsoft.com/office/drawing/2014/main" id="{075ABBAD-77FB-0BCB-CCD4-0FC92577B3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368" y="3601004"/>
            <a:ext cx="2606508" cy="1149022"/>
          </a:xfrm>
          <a:prstGeom prst="rect">
            <a:avLst/>
          </a:prstGeom>
        </p:spPr>
      </p:pic>
      <p:pic>
        <p:nvPicPr>
          <p:cNvPr id="10" name="Picture 9" descr="A red and grey logo&#10;&#10;Description automatically generated">
            <a:extLst>
              <a:ext uri="{FF2B5EF4-FFF2-40B4-BE49-F238E27FC236}">
                <a16:creationId xmlns:a16="http://schemas.microsoft.com/office/drawing/2014/main" id="{59B716DD-0965-816D-2514-E1897881CC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368" y="5121690"/>
            <a:ext cx="2606508" cy="108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10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DB74BAD7-F0FC-4719-A31F-1ABDB621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48215" cy="6857999"/>
          </a:xfrm>
          <a:custGeom>
            <a:avLst/>
            <a:gdLst>
              <a:gd name="connsiteX0" fmla="*/ 0 w 9024730"/>
              <a:gd name="connsiteY0" fmla="*/ 0 h 6857999"/>
              <a:gd name="connsiteX1" fmla="*/ 9024730 w 9024730"/>
              <a:gd name="connsiteY1" fmla="*/ 0 h 6857999"/>
              <a:gd name="connsiteX2" fmla="*/ 9024730 w 9024730"/>
              <a:gd name="connsiteY2" fmla="*/ 2 h 6857999"/>
              <a:gd name="connsiteX3" fmla="*/ 8447016 w 9024730"/>
              <a:gd name="connsiteY3" fmla="*/ 2 h 6857999"/>
              <a:gd name="connsiteX4" fmla="*/ 8441214 w 9024730"/>
              <a:gd name="connsiteY4" fmla="*/ 14562 h 6857999"/>
              <a:gd name="connsiteX5" fmla="*/ 8445389 w 9024730"/>
              <a:gd name="connsiteY5" fmla="*/ 59077 h 6857999"/>
              <a:gd name="connsiteX6" fmla="*/ 8437086 w 9024730"/>
              <a:gd name="connsiteY6" fmla="*/ 107668 h 6857999"/>
              <a:gd name="connsiteX7" fmla="*/ 8458599 w 9024730"/>
              <a:gd name="connsiteY7" fmla="*/ 246136 h 6857999"/>
              <a:gd name="connsiteX8" fmla="*/ 8433237 w 9024730"/>
              <a:gd name="connsiteY8" fmla="*/ 372908 h 6857999"/>
              <a:gd name="connsiteX9" fmla="*/ 8430194 w 9024730"/>
              <a:gd name="connsiteY9" fmla="*/ 450607 h 6857999"/>
              <a:gd name="connsiteX10" fmla="*/ 8443315 w 9024730"/>
              <a:gd name="connsiteY10" fmla="*/ 812800 h 6857999"/>
              <a:gd name="connsiteX11" fmla="*/ 8453042 w 9024730"/>
              <a:gd name="connsiteY11" fmla="*/ 912727 h 6857999"/>
              <a:gd name="connsiteX12" fmla="*/ 8451649 w 9024730"/>
              <a:gd name="connsiteY12" fmla="*/ 989950 h 6857999"/>
              <a:gd name="connsiteX13" fmla="*/ 8455592 w 9024730"/>
              <a:gd name="connsiteY13" fmla="*/ 1141745 h 6857999"/>
              <a:gd name="connsiteX14" fmla="*/ 8470203 w 9024730"/>
              <a:gd name="connsiteY14" fmla="*/ 1265454 h 6857999"/>
              <a:gd name="connsiteX15" fmla="*/ 8499638 w 9024730"/>
              <a:gd name="connsiteY15" fmla="*/ 1385480 h 6857999"/>
              <a:gd name="connsiteX16" fmla="*/ 8518660 w 9024730"/>
              <a:gd name="connsiteY16" fmla="*/ 1458060 h 6857999"/>
              <a:gd name="connsiteX17" fmla="*/ 8539125 w 9024730"/>
              <a:gd name="connsiteY17" fmla="*/ 1513175 h 6857999"/>
              <a:gd name="connsiteX18" fmla="*/ 8570281 w 9024730"/>
              <a:gd name="connsiteY18" fmla="*/ 1570809 h 6857999"/>
              <a:gd name="connsiteX19" fmla="*/ 8605212 w 9024730"/>
              <a:gd name="connsiteY19" fmla="*/ 1638391 h 6857999"/>
              <a:gd name="connsiteX20" fmla="*/ 8626457 w 9024730"/>
              <a:gd name="connsiteY20" fmla="*/ 1742490 h 6857999"/>
              <a:gd name="connsiteX21" fmla="*/ 8654861 w 9024730"/>
              <a:gd name="connsiteY21" fmla="*/ 1818229 h 6857999"/>
              <a:gd name="connsiteX22" fmla="*/ 8648005 w 9024730"/>
              <a:gd name="connsiteY22" fmla="*/ 1862723 h 6857999"/>
              <a:gd name="connsiteX23" fmla="*/ 8654469 w 9024730"/>
              <a:gd name="connsiteY23" fmla="*/ 1917476 h 6857999"/>
              <a:gd name="connsiteX24" fmla="*/ 8649702 w 9024730"/>
              <a:gd name="connsiteY24" fmla="*/ 1972204 h 6857999"/>
              <a:gd name="connsiteX25" fmla="*/ 8656357 w 9024730"/>
              <a:gd name="connsiteY25" fmla="*/ 2054291 h 6857999"/>
              <a:gd name="connsiteX26" fmla="*/ 8648660 w 9024730"/>
              <a:gd name="connsiteY26" fmla="*/ 2227417 h 6857999"/>
              <a:gd name="connsiteX27" fmla="*/ 8607609 w 9024730"/>
              <a:gd name="connsiteY27" fmla="*/ 2510933 h 6857999"/>
              <a:gd name="connsiteX28" fmla="*/ 8608432 w 9024730"/>
              <a:gd name="connsiteY28" fmla="*/ 2741866 h 6857999"/>
              <a:gd name="connsiteX29" fmla="*/ 8619112 w 9024730"/>
              <a:gd name="connsiteY29" fmla="*/ 2864935 h 6857999"/>
              <a:gd name="connsiteX30" fmla="*/ 8627742 w 9024730"/>
              <a:gd name="connsiteY30" fmla="*/ 2950807 h 6857999"/>
              <a:gd name="connsiteX31" fmla="*/ 8611822 w 9024730"/>
              <a:gd name="connsiteY31" fmla="*/ 2978246 h 6857999"/>
              <a:gd name="connsiteX32" fmla="*/ 8608239 w 9024730"/>
              <a:gd name="connsiteY32" fmla="*/ 2995916 h 6857999"/>
              <a:gd name="connsiteX33" fmla="*/ 8598647 w 9024730"/>
              <a:gd name="connsiteY33" fmla="*/ 2998648 h 6857999"/>
              <a:gd name="connsiteX34" fmla="*/ 8587108 w 9024730"/>
              <a:gd name="connsiteY34" fmla="*/ 3023630 h 6857999"/>
              <a:gd name="connsiteX35" fmla="*/ 8577885 w 9024730"/>
              <a:gd name="connsiteY35" fmla="*/ 3096975 h 6857999"/>
              <a:gd name="connsiteX36" fmla="*/ 8557492 w 9024730"/>
              <a:gd name="connsiteY36" fmla="*/ 3216657 h 6857999"/>
              <a:gd name="connsiteX37" fmla="*/ 8560894 w 9024730"/>
              <a:gd name="connsiteY37" fmla="*/ 3310980 h 6857999"/>
              <a:gd name="connsiteX38" fmla="*/ 8547852 w 9024730"/>
              <a:gd name="connsiteY38" fmla="*/ 3344725 h 6857999"/>
              <a:gd name="connsiteX39" fmla="*/ 8535427 w 9024730"/>
              <a:gd name="connsiteY39" fmla="*/ 3393250 h 6857999"/>
              <a:gd name="connsiteX40" fmla="*/ 8520092 w 9024730"/>
              <a:gd name="connsiteY40" fmla="*/ 3514536 h 6857999"/>
              <a:gd name="connsiteX41" fmla="*/ 8497231 w 9024730"/>
              <a:gd name="connsiteY41" fmla="*/ 3686149 h 6857999"/>
              <a:gd name="connsiteX42" fmla="*/ 8489799 w 9024730"/>
              <a:gd name="connsiteY42" fmla="*/ 3692208 h 6857999"/>
              <a:gd name="connsiteX43" fmla="*/ 8475804 w 9024730"/>
              <a:gd name="connsiteY43" fmla="*/ 3776022 h 6857999"/>
              <a:gd name="connsiteX44" fmla="*/ 8471279 w 9024730"/>
              <a:gd name="connsiteY44" fmla="*/ 3977138 h 6857999"/>
              <a:gd name="connsiteX45" fmla="*/ 8408913 w 9024730"/>
              <a:gd name="connsiteY45" fmla="*/ 4222149 h 6857999"/>
              <a:gd name="connsiteX46" fmla="*/ 8402112 w 9024730"/>
              <a:gd name="connsiteY46" fmla="*/ 4364683 h 6857999"/>
              <a:gd name="connsiteX47" fmla="*/ 8393355 w 9024730"/>
              <a:gd name="connsiteY47" fmla="*/ 4462471 h 6857999"/>
              <a:gd name="connsiteX48" fmla="*/ 8376166 w 9024730"/>
              <a:gd name="connsiteY48" fmla="*/ 4574052 h 6857999"/>
              <a:gd name="connsiteX49" fmla="*/ 8341678 w 9024730"/>
              <a:gd name="connsiteY49" fmla="*/ 4667756 h 6857999"/>
              <a:gd name="connsiteX50" fmla="*/ 8273661 w 9024730"/>
              <a:gd name="connsiteY50" fmla="*/ 4799019 h 6857999"/>
              <a:gd name="connsiteX51" fmla="*/ 8256132 w 9024730"/>
              <a:gd name="connsiteY51" fmla="*/ 4849614 h 6857999"/>
              <a:gd name="connsiteX52" fmla="*/ 8226804 w 9024730"/>
              <a:gd name="connsiteY52" fmla="*/ 4919971 h 6857999"/>
              <a:gd name="connsiteX53" fmla="*/ 8171825 w 9024730"/>
              <a:gd name="connsiteY53" fmla="*/ 5010766 h 6857999"/>
              <a:gd name="connsiteX54" fmla="*/ 8143172 w 9024730"/>
              <a:gd name="connsiteY54" fmla="*/ 5088190 h 6857999"/>
              <a:gd name="connsiteX55" fmla="*/ 8126363 w 9024730"/>
              <a:gd name="connsiteY55" fmla="*/ 5143922 h 6857999"/>
              <a:gd name="connsiteX56" fmla="*/ 8103782 w 9024730"/>
              <a:gd name="connsiteY56" fmla="*/ 5284346 h 6857999"/>
              <a:gd name="connsiteX57" fmla="*/ 8084361 w 9024730"/>
              <a:gd name="connsiteY57" fmla="*/ 5390948 h 6857999"/>
              <a:gd name="connsiteX58" fmla="*/ 8062552 w 9024730"/>
              <a:gd name="connsiteY58" fmla="*/ 5470854 h 6857999"/>
              <a:gd name="connsiteX59" fmla="*/ 8057342 w 9024730"/>
              <a:gd name="connsiteY59" fmla="*/ 5529643 h 6857999"/>
              <a:gd name="connsiteX60" fmla="*/ 8044923 w 9024730"/>
              <a:gd name="connsiteY60" fmla="*/ 5597292 h 6857999"/>
              <a:gd name="connsiteX61" fmla="*/ 8035233 w 9024730"/>
              <a:gd name="connsiteY61" fmla="*/ 5608899 h 6857999"/>
              <a:gd name="connsiteX62" fmla="*/ 8018178 w 9024730"/>
              <a:gd name="connsiteY62" fmla="*/ 5684911 h 6857999"/>
              <a:gd name="connsiteX63" fmla="*/ 8018018 w 9024730"/>
              <a:gd name="connsiteY63" fmla="*/ 5755776 h 6857999"/>
              <a:gd name="connsiteX64" fmla="*/ 8008640 w 9024730"/>
              <a:gd name="connsiteY64" fmla="*/ 5889599 h 6857999"/>
              <a:gd name="connsiteX65" fmla="*/ 8013542 w 9024730"/>
              <a:gd name="connsiteY65" fmla="*/ 5989744 h 6857999"/>
              <a:gd name="connsiteX66" fmla="*/ 7980757 w 9024730"/>
              <a:gd name="connsiteY66" fmla="*/ 6084926 h 6857999"/>
              <a:gd name="connsiteX67" fmla="*/ 7975907 w 9024730"/>
              <a:gd name="connsiteY67" fmla="*/ 6346549 h 6857999"/>
              <a:gd name="connsiteX68" fmla="*/ 7974221 w 9024730"/>
              <a:gd name="connsiteY68" fmla="*/ 6527527 h 6857999"/>
              <a:gd name="connsiteX69" fmla="*/ 7979135 w 9024730"/>
              <a:gd name="connsiteY69" fmla="*/ 6627129 h 6857999"/>
              <a:gd name="connsiteX70" fmla="*/ 7979404 w 9024730"/>
              <a:gd name="connsiteY70" fmla="*/ 6694819 h 6857999"/>
              <a:gd name="connsiteX71" fmla="*/ 8009526 w 9024730"/>
              <a:gd name="connsiteY71" fmla="*/ 6765445 h 6857999"/>
              <a:gd name="connsiteX72" fmla="*/ 8018211 w 9024730"/>
              <a:gd name="connsiteY72" fmla="*/ 6844697 h 6857999"/>
              <a:gd name="connsiteX73" fmla="*/ 8019608 w 9024730"/>
              <a:gd name="connsiteY73" fmla="*/ 6857999 h 6857999"/>
              <a:gd name="connsiteX74" fmla="*/ 0 w 9024730"/>
              <a:gd name="connsiteY7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9024730" h="6857999">
                <a:moveTo>
                  <a:pt x="0" y="0"/>
                </a:moveTo>
                <a:lnTo>
                  <a:pt x="9024730" y="0"/>
                </a:lnTo>
                <a:lnTo>
                  <a:pt x="9024730" y="2"/>
                </a:lnTo>
                <a:lnTo>
                  <a:pt x="8447016" y="2"/>
                </a:lnTo>
                <a:lnTo>
                  <a:pt x="8441214" y="14562"/>
                </a:lnTo>
                <a:lnTo>
                  <a:pt x="8445389" y="59077"/>
                </a:lnTo>
                <a:cubicBezTo>
                  <a:pt x="8445971" y="76949"/>
                  <a:pt x="8436504" y="89796"/>
                  <a:pt x="8437086" y="107668"/>
                </a:cubicBezTo>
                <a:cubicBezTo>
                  <a:pt x="8417947" y="138162"/>
                  <a:pt x="8459241" y="201929"/>
                  <a:pt x="8458599" y="246136"/>
                </a:cubicBezTo>
                <a:cubicBezTo>
                  <a:pt x="8457958" y="290343"/>
                  <a:pt x="8471649" y="364179"/>
                  <a:pt x="8433237" y="372908"/>
                </a:cubicBezTo>
                <a:cubicBezTo>
                  <a:pt x="8426916" y="431308"/>
                  <a:pt x="8438389" y="357606"/>
                  <a:pt x="8430194" y="450607"/>
                </a:cubicBezTo>
                <a:cubicBezTo>
                  <a:pt x="8466727" y="551950"/>
                  <a:pt x="8430182" y="787036"/>
                  <a:pt x="8443315" y="812800"/>
                </a:cubicBezTo>
                <a:cubicBezTo>
                  <a:pt x="8478999" y="860799"/>
                  <a:pt x="8435788" y="854953"/>
                  <a:pt x="8453042" y="912727"/>
                </a:cubicBezTo>
                <a:cubicBezTo>
                  <a:pt x="8462900" y="945986"/>
                  <a:pt x="8451223" y="951781"/>
                  <a:pt x="8451649" y="989950"/>
                </a:cubicBezTo>
                <a:cubicBezTo>
                  <a:pt x="8452074" y="1028120"/>
                  <a:pt x="8452500" y="1095828"/>
                  <a:pt x="8455592" y="1141745"/>
                </a:cubicBezTo>
                <a:cubicBezTo>
                  <a:pt x="8458684" y="1187662"/>
                  <a:pt x="8470047" y="1234783"/>
                  <a:pt x="8470203" y="1265454"/>
                </a:cubicBezTo>
                <a:cubicBezTo>
                  <a:pt x="8458947" y="1304052"/>
                  <a:pt x="8496012" y="1370755"/>
                  <a:pt x="8499638" y="1385480"/>
                </a:cubicBezTo>
                <a:cubicBezTo>
                  <a:pt x="8514485" y="1422714"/>
                  <a:pt x="8525070" y="1428103"/>
                  <a:pt x="8518660" y="1458060"/>
                </a:cubicBezTo>
                <a:cubicBezTo>
                  <a:pt x="8518783" y="1468057"/>
                  <a:pt x="8539003" y="1503177"/>
                  <a:pt x="8539125" y="1513175"/>
                </a:cubicBezTo>
                <a:lnTo>
                  <a:pt x="8570281" y="1570809"/>
                </a:lnTo>
                <a:cubicBezTo>
                  <a:pt x="8597636" y="1617136"/>
                  <a:pt x="8594573" y="1601443"/>
                  <a:pt x="8605212" y="1638391"/>
                </a:cubicBezTo>
                <a:cubicBezTo>
                  <a:pt x="8629645" y="1719640"/>
                  <a:pt x="8613884" y="1715203"/>
                  <a:pt x="8626457" y="1742490"/>
                </a:cubicBezTo>
                <a:lnTo>
                  <a:pt x="8654861" y="1818229"/>
                </a:lnTo>
                <a:cubicBezTo>
                  <a:pt x="8657202" y="1824059"/>
                  <a:pt x="8651899" y="1851211"/>
                  <a:pt x="8648005" y="1862723"/>
                </a:cubicBezTo>
                <a:lnTo>
                  <a:pt x="8654469" y="1917476"/>
                </a:lnTo>
                <a:lnTo>
                  <a:pt x="8649702" y="1972204"/>
                </a:lnTo>
                <a:cubicBezTo>
                  <a:pt x="8652251" y="1979569"/>
                  <a:pt x="8651461" y="2048203"/>
                  <a:pt x="8656357" y="2054291"/>
                </a:cubicBezTo>
                <a:cubicBezTo>
                  <a:pt x="8672645" y="2141657"/>
                  <a:pt x="8632397" y="2189849"/>
                  <a:pt x="8648660" y="2227417"/>
                </a:cubicBezTo>
                <a:cubicBezTo>
                  <a:pt x="8639941" y="2317591"/>
                  <a:pt x="8613796" y="2407644"/>
                  <a:pt x="8607609" y="2510933"/>
                </a:cubicBezTo>
                <a:cubicBezTo>
                  <a:pt x="8633490" y="2597916"/>
                  <a:pt x="8602674" y="2649734"/>
                  <a:pt x="8608432" y="2741866"/>
                </a:cubicBezTo>
                <a:cubicBezTo>
                  <a:pt x="8630300" y="2779815"/>
                  <a:pt x="8631929" y="2817058"/>
                  <a:pt x="8619112" y="2864935"/>
                </a:cubicBezTo>
                <a:cubicBezTo>
                  <a:pt x="8655820" y="2860552"/>
                  <a:pt x="8588374" y="2937673"/>
                  <a:pt x="8627742" y="2950807"/>
                </a:cubicBezTo>
                <a:lnTo>
                  <a:pt x="8611822" y="2978246"/>
                </a:lnTo>
                <a:lnTo>
                  <a:pt x="8608239" y="2995916"/>
                </a:lnTo>
                <a:lnTo>
                  <a:pt x="8598647" y="2998648"/>
                </a:lnTo>
                <a:lnTo>
                  <a:pt x="8587108" y="3023630"/>
                </a:lnTo>
                <a:cubicBezTo>
                  <a:pt x="8584111" y="3033333"/>
                  <a:pt x="8577413" y="3084375"/>
                  <a:pt x="8577885" y="3096975"/>
                </a:cubicBezTo>
                <a:cubicBezTo>
                  <a:pt x="8594321" y="3142205"/>
                  <a:pt x="8535131" y="3160433"/>
                  <a:pt x="8557492" y="3216657"/>
                </a:cubicBezTo>
                <a:cubicBezTo>
                  <a:pt x="8562518" y="3237178"/>
                  <a:pt x="8573573" y="3299737"/>
                  <a:pt x="8560894" y="3310980"/>
                </a:cubicBezTo>
                <a:cubicBezTo>
                  <a:pt x="8557601" y="3323902"/>
                  <a:pt x="8561083" y="3339340"/>
                  <a:pt x="8547852" y="3344725"/>
                </a:cubicBezTo>
                <a:cubicBezTo>
                  <a:pt x="8531788" y="3353908"/>
                  <a:pt x="8553430" y="3400659"/>
                  <a:pt x="8535427" y="3393250"/>
                </a:cubicBezTo>
                <a:cubicBezTo>
                  <a:pt x="8550195" y="3426421"/>
                  <a:pt x="8529553" y="3487753"/>
                  <a:pt x="8520092" y="3514536"/>
                </a:cubicBezTo>
                <a:cubicBezTo>
                  <a:pt x="8513726" y="3563353"/>
                  <a:pt x="8500070" y="3650327"/>
                  <a:pt x="8497231" y="3686149"/>
                </a:cubicBezTo>
                <a:cubicBezTo>
                  <a:pt x="8494574" y="3687657"/>
                  <a:pt x="8493370" y="3677229"/>
                  <a:pt x="8489799" y="3692208"/>
                </a:cubicBezTo>
                <a:cubicBezTo>
                  <a:pt x="8486228" y="3707187"/>
                  <a:pt x="8465938" y="3757479"/>
                  <a:pt x="8475804" y="3776022"/>
                </a:cubicBezTo>
                <a:cubicBezTo>
                  <a:pt x="8441061" y="3875691"/>
                  <a:pt x="8487451" y="3939839"/>
                  <a:pt x="8471279" y="3977138"/>
                </a:cubicBezTo>
                <a:cubicBezTo>
                  <a:pt x="8465599" y="4067300"/>
                  <a:pt x="8419685" y="4164564"/>
                  <a:pt x="8408913" y="4222149"/>
                </a:cubicBezTo>
                <a:cubicBezTo>
                  <a:pt x="8403583" y="4287917"/>
                  <a:pt x="8398240" y="4339232"/>
                  <a:pt x="8402112" y="4364683"/>
                </a:cubicBezTo>
                <a:lnTo>
                  <a:pt x="8393355" y="4462471"/>
                </a:lnTo>
                <a:cubicBezTo>
                  <a:pt x="8396004" y="4503329"/>
                  <a:pt x="8376320" y="4548111"/>
                  <a:pt x="8376166" y="4574052"/>
                </a:cubicBezTo>
                <a:cubicBezTo>
                  <a:pt x="8369380" y="4670665"/>
                  <a:pt x="8352302" y="4649921"/>
                  <a:pt x="8341678" y="4667756"/>
                </a:cubicBezTo>
                <a:cubicBezTo>
                  <a:pt x="8320864" y="4705850"/>
                  <a:pt x="8290794" y="4758928"/>
                  <a:pt x="8273661" y="4799019"/>
                </a:cubicBezTo>
                <a:cubicBezTo>
                  <a:pt x="8254323" y="4834076"/>
                  <a:pt x="8262378" y="4811645"/>
                  <a:pt x="8256132" y="4849614"/>
                </a:cubicBezTo>
                <a:cubicBezTo>
                  <a:pt x="8239320" y="4853334"/>
                  <a:pt x="8207060" y="4883089"/>
                  <a:pt x="8226804" y="4919971"/>
                </a:cubicBezTo>
                <a:lnTo>
                  <a:pt x="8171825" y="5010766"/>
                </a:lnTo>
                <a:cubicBezTo>
                  <a:pt x="8150097" y="4983259"/>
                  <a:pt x="8165842" y="5107656"/>
                  <a:pt x="8143172" y="5088190"/>
                </a:cubicBezTo>
                <a:cubicBezTo>
                  <a:pt x="8128060" y="5102008"/>
                  <a:pt x="8138350" y="5118851"/>
                  <a:pt x="8126363" y="5143922"/>
                </a:cubicBezTo>
                <a:cubicBezTo>
                  <a:pt x="8116335" y="5192745"/>
                  <a:pt x="8111851" y="5226225"/>
                  <a:pt x="8103782" y="5284346"/>
                </a:cubicBezTo>
                <a:cubicBezTo>
                  <a:pt x="8101016" y="5338386"/>
                  <a:pt x="8095811" y="5337325"/>
                  <a:pt x="8084361" y="5390948"/>
                </a:cubicBezTo>
                <a:cubicBezTo>
                  <a:pt x="8082912" y="5429655"/>
                  <a:pt x="8063705" y="5449508"/>
                  <a:pt x="8062552" y="5470854"/>
                </a:cubicBezTo>
                <a:cubicBezTo>
                  <a:pt x="8086776" y="5526328"/>
                  <a:pt x="8037513" y="5496377"/>
                  <a:pt x="8057342" y="5529643"/>
                </a:cubicBezTo>
                <a:cubicBezTo>
                  <a:pt x="8050653" y="5550879"/>
                  <a:pt x="8055939" y="5587444"/>
                  <a:pt x="8044923" y="5597292"/>
                </a:cubicBezTo>
                <a:lnTo>
                  <a:pt x="8035233" y="5608899"/>
                </a:lnTo>
                <a:cubicBezTo>
                  <a:pt x="8030775" y="5623501"/>
                  <a:pt x="8021047" y="5660431"/>
                  <a:pt x="8018178" y="5684911"/>
                </a:cubicBezTo>
                <a:cubicBezTo>
                  <a:pt x="8005590" y="5692608"/>
                  <a:pt x="8011744" y="5734344"/>
                  <a:pt x="8018018" y="5755776"/>
                </a:cubicBezTo>
                <a:cubicBezTo>
                  <a:pt x="8019409" y="5792777"/>
                  <a:pt x="7989082" y="5848613"/>
                  <a:pt x="8008640" y="5889599"/>
                </a:cubicBezTo>
                <a:cubicBezTo>
                  <a:pt x="8011480" y="5932097"/>
                  <a:pt x="8009486" y="5940901"/>
                  <a:pt x="8013542" y="5989744"/>
                </a:cubicBezTo>
                <a:cubicBezTo>
                  <a:pt x="8022089" y="6020787"/>
                  <a:pt x="7982918" y="6024963"/>
                  <a:pt x="7980757" y="6084926"/>
                </a:cubicBezTo>
                <a:cubicBezTo>
                  <a:pt x="7974117" y="6134231"/>
                  <a:pt x="7999371" y="6240432"/>
                  <a:pt x="7975907" y="6346549"/>
                </a:cubicBezTo>
                <a:cubicBezTo>
                  <a:pt x="7987225" y="6409741"/>
                  <a:pt x="7980509" y="6468689"/>
                  <a:pt x="7974221" y="6527527"/>
                </a:cubicBezTo>
                <a:cubicBezTo>
                  <a:pt x="7955361" y="6585667"/>
                  <a:pt x="7987786" y="6579284"/>
                  <a:pt x="7979135" y="6627129"/>
                </a:cubicBezTo>
                <a:cubicBezTo>
                  <a:pt x="7983057" y="6635153"/>
                  <a:pt x="7984986" y="6697665"/>
                  <a:pt x="7979404" y="6694819"/>
                </a:cubicBezTo>
                <a:cubicBezTo>
                  <a:pt x="7981755" y="6716947"/>
                  <a:pt x="8003903" y="6732844"/>
                  <a:pt x="8009526" y="6765445"/>
                </a:cubicBezTo>
                <a:cubicBezTo>
                  <a:pt x="8011113" y="6776325"/>
                  <a:pt x="8014662" y="6810511"/>
                  <a:pt x="8018211" y="6844697"/>
                </a:cubicBezTo>
                <a:lnTo>
                  <a:pt x="801960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7C8E2F-9B73-9D35-1D94-3A67E9595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9"/>
            <a:ext cx="6836927" cy="13228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Dati</a:t>
            </a:r>
            <a:r>
              <a:rPr lang="en-US" dirty="0"/>
              <a:t> non </a:t>
            </a:r>
            <a:r>
              <a:rPr lang="en-US" dirty="0" err="1"/>
              <a:t>strutturati</a:t>
            </a:r>
            <a:endParaRPr lang="en-US" dirty="0"/>
          </a:p>
        </p:txBody>
      </p:sp>
      <p:sp>
        <p:nvSpPr>
          <p:cNvPr id="36" name="Content Placeholder 35">
            <a:extLst>
              <a:ext uri="{FF2B5EF4-FFF2-40B4-BE49-F238E27FC236}">
                <a16:creationId xmlns:a16="http://schemas.microsoft.com/office/drawing/2014/main" id="{7AABED25-036D-7496-91AD-5160D46D01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37034" y="2194101"/>
            <a:ext cx="6433805" cy="397088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Attraverso</a:t>
            </a:r>
            <a:r>
              <a:rPr lang="en-US" sz="2000" dirty="0"/>
              <a:t> </a:t>
            </a:r>
            <a:r>
              <a:rPr lang="en-US" sz="2000" dirty="0" err="1"/>
              <a:t>l’impiego</a:t>
            </a:r>
            <a:r>
              <a:rPr lang="en-US" sz="2000" dirty="0"/>
              <a:t> di </a:t>
            </a:r>
            <a:r>
              <a:rPr lang="en-US" sz="2000" dirty="0" err="1"/>
              <a:t>metodi</a:t>
            </a:r>
            <a:r>
              <a:rPr lang="en-US" sz="2000" dirty="0"/>
              <a:t> di scraping di Social Media come X, Reddit e Facebook </a:t>
            </a:r>
            <a:r>
              <a:rPr lang="en-US" sz="2000" dirty="0" err="1"/>
              <a:t>speriamo</a:t>
            </a:r>
            <a:r>
              <a:rPr lang="en-US" sz="2000" dirty="0"/>
              <a:t> di </a:t>
            </a:r>
            <a:r>
              <a:rPr lang="en-US" sz="2000" dirty="0" err="1"/>
              <a:t>ottenere</a:t>
            </a:r>
            <a:r>
              <a:rPr lang="en-US" sz="2000" dirty="0"/>
              <a:t>: </a:t>
            </a:r>
          </a:p>
          <a:p>
            <a:endParaRPr lang="en-US" sz="2000" dirty="0"/>
          </a:p>
          <a:p>
            <a:pPr lvl="1"/>
            <a:r>
              <a:rPr lang="en-US" sz="1600" dirty="0"/>
              <a:t>Una </a:t>
            </a:r>
            <a:r>
              <a:rPr lang="en-US" sz="1600" dirty="0" err="1"/>
              <a:t>mappatura</a:t>
            </a:r>
            <a:r>
              <a:rPr lang="en-US" sz="1600" dirty="0"/>
              <a:t> </a:t>
            </a:r>
            <a:r>
              <a:rPr lang="en-US" sz="1600" dirty="0" err="1"/>
              <a:t>delle</a:t>
            </a:r>
            <a:r>
              <a:rPr lang="en-US" sz="1600" dirty="0"/>
              <a:t> </a:t>
            </a:r>
            <a:r>
              <a:rPr lang="en-US" sz="1600" dirty="0" err="1"/>
              <a:t>proteste</a:t>
            </a:r>
            <a:r>
              <a:rPr lang="en-US" sz="1600" dirty="0"/>
              <a:t>: dove </a:t>
            </a:r>
            <a:r>
              <a:rPr lang="en-US" sz="1600" dirty="0" err="1"/>
              <a:t>sono</a:t>
            </a:r>
            <a:r>
              <a:rPr lang="en-US" sz="1600" dirty="0"/>
              <a:t> concentrate? </a:t>
            </a:r>
          </a:p>
          <a:p>
            <a:pPr lvl="1"/>
            <a:r>
              <a:rPr lang="en-US" sz="1600" dirty="0" err="1"/>
              <a:t>Analisi</a:t>
            </a:r>
            <a:r>
              <a:rPr lang="en-US" sz="1600" dirty="0"/>
              <a:t> </a:t>
            </a:r>
            <a:r>
              <a:rPr lang="en-US" sz="1600" dirty="0" err="1"/>
              <a:t>quantitativa</a:t>
            </a:r>
            <a:r>
              <a:rPr lang="en-US" sz="1600" dirty="0"/>
              <a:t> del </a:t>
            </a:r>
            <a:r>
              <a:rPr lang="en-US" sz="1600" dirty="0" err="1"/>
              <a:t>discorso</a:t>
            </a:r>
            <a:r>
              <a:rPr lang="en-US" sz="1600" dirty="0"/>
              <a:t> e </a:t>
            </a:r>
            <a:r>
              <a:rPr lang="en-US" sz="1600" dirty="0" err="1"/>
              <a:t>analisi</a:t>
            </a:r>
            <a:r>
              <a:rPr lang="en-US" sz="1600" dirty="0"/>
              <a:t> del sentiment </a:t>
            </a:r>
            <a:r>
              <a:rPr lang="en-US" sz="1600" dirty="0" err="1"/>
              <a:t>che</a:t>
            </a:r>
            <a:r>
              <a:rPr lang="en-US" sz="1600" dirty="0"/>
              <a:t> anima </a:t>
            </a:r>
            <a:r>
              <a:rPr lang="en-US" sz="1600" dirty="0" err="1"/>
              <a:t>l’opinione</a:t>
            </a:r>
            <a:r>
              <a:rPr lang="en-US" sz="1600" dirty="0"/>
              <a:t> </a:t>
            </a:r>
            <a:r>
              <a:rPr lang="en-US" sz="1600" dirty="0" err="1"/>
              <a:t>pubblica</a:t>
            </a:r>
            <a:r>
              <a:rPr lang="en-US" sz="1600" dirty="0"/>
              <a:t> </a:t>
            </a:r>
            <a:r>
              <a:rPr lang="en-US" sz="1600" dirty="0" err="1"/>
              <a:t>tramite</a:t>
            </a:r>
            <a:r>
              <a:rPr lang="en-US" sz="1600" dirty="0"/>
              <a:t> </a:t>
            </a:r>
            <a:r>
              <a:rPr lang="en-US" sz="1600" dirty="0" err="1"/>
              <a:t>l’analisi</a:t>
            </a:r>
            <a:r>
              <a:rPr lang="en-US" sz="1600" dirty="0"/>
              <a:t> </a:t>
            </a:r>
            <a:r>
              <a:rPr lang="en-US" sz="1600" dirty="0" err="1"/>
              <a:t>dei</a:t>
            </a:r>
            <a:r>
              <a:rPr lang="en-US" sz="1600" dirty="0"/>
              <a:t> post.</a:t>
            </a:r>
          </a:p>
          <a:p>
            <a:pPr lvl="1"/>
            <a:r>
              <a:rPr lang="en-US" sz="1600" dirty="0" err="1"/>
              <a:t>Profilazione</a:t>
            </a:r>
            <a:r>
              <a:rPr lang="en-US" sz="1600" dirty="0"/>
              <a:t> </a:t>
            </a:r>
            <a:r>
              <a:rPr lang="en-US" sz="1600" dirty="0" err="1"/>
              <a:t>utenti</a:t>
            </a:r>
            <a:r>
              <a:rPr lang="en-US" sz="1600" dirty="0"/>
              <a:t>.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</p:txBody>
      </p:sp>
      <p:pic>
        <p:nvPicPr>
          <p:cNvPr id="32" name="Picture 31" descr="A white x on a black background&#10;&#10;Description automatically generated">
            <a:extLst>
              <a:ext uri="{FF2B5EF4-FFF2-40B4-BE49-F238E27FC236}">
                <a16:creationId xmlns:a16="http://schemas.microsoft.com/office/drawing/2014/main" id="{B152C0D8-2BAD-E804-DBD4-AC9AD8C7C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991" y="826780"/>
            <a:ext cx="1527685" cy="1527685"/>
          </a:xfrm>
          <a:prstGeom prst="rect">
            <a:avLst/>
          </a:prstGeom>
        </p:spPr>
      </p:pic>
      <p:pic>
        <p:nvPicPr>
          <p:cNvPr id="21" name="Content Placeholder 20" descr="A white letter f on a blue background&#10;&#10;Description automatically generated">
            <a:extLst>
              <a:ext uri="{FF2B5EF4-FFF2-40B4-BE49-F238E27FC236}">
                <a16:creationId xmlns:a16="http://schemas.microsoft.com/office/drawing/2014/main" id="{946333DE-BBAD-0A1F-3291-4160CC5E7B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992" y="2669970"/>
            <a:ext cx="1527685" cy="1527685"/>
          </a:xfrm>
          <a:prstGeom prst="rect">
            <a:avLst/>
          </a:prstGeom>
        </p:spPr>
      </p:pic>
      <p:pic>
        <p:nvPicPr>
          <p:cNvPr id="24" name="Content Placeholder 23" descr="A cartoon face with red eyes&#10;&#10;Description automatically generated">
            <a:extLst>
              <a:ext uri="{FF2B5EF4-FFF2-40B4-BE49-F238E27FC236}">
                <a16:creationId xmlns:a16="http://schemas.microsoft.com/office/drawing/2014/main" id="{B76272BC-44B9-C43C-C522-0980AB6157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991" y="4513160"/>
            <a:ext cx="1527685" cy="152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9502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1597</TotalTime>
  <Words>873</Words>
  <Application>Microsoft Macintosh PowerPoint</Application>
  <PresentationFormat>Widescreen</PresentationFormat>
  <Paragraphs>77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-apple-system</vt:lpstr>
      <vt:lpstr>Aharoni</vt:lpstr>
      <vt:lpstr>Aptos</vt:lpstr>
      <vt:lpstr>Aptos Display</vt:lpstr>
      <vt:lpstr>Arial</vt:lpstr>
      <vt:lpstr>Tema di Office</vt:lpstr>
      <vt:lpstr>Progress Assessment Presentation</vt:lpstr>
      <vt:lpstr>“Non si molla… e che Dio ci benedica!”.  Le proteste degli agricoltori e il Green Deal Europeo visti attraverso i dati.</vt:lpstr>
      <vt:lpstr>PowerPoint Presentation</vt:lpstr>
      <vt:lpstr>Proteste in tutta Europa. Perche?</vt:lpstr>
      <vt:lpstr>State of The Art</vt:lpstr>
      <vt:lpstr>A che punto siamo?</vt:lpstr>
      <vt:lpstr>Data</vt:lpstr>
      <vt:lpstr>Dati strutturati</vt:lpstr>
      <vt:lpstr>Dati non strutturati</vt:lpstr>
      <vt:lpstr>Dati non strutturati</vt:lpstr>
      <vt:lpstr>Risultati attesi</vt:lpstr>
      <vt:lpstr>Cosa aspettarsi?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Assessment Presentation</dc:title>
  <dc:creator>Valentina Pansanella</dc:creator>
  <cp:lastModifiedBy>Diego Palombi</cp:lastModifiedBy>
  <cp:revision>4</cp:revision>
  <dcterms:created xsi:type="dcterms:W3CDTF">2024-03-19T01:18:49Z</dcterms:created>
  <dcterms:modified xsi:type="dcterms:W3CDTF">2024-04-05T13:58:46Z</dcterms:modified>
</cp:coreProperties>
</file>

<file path=docProps/thumbnail.jpeg>
</file>